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8"/>
  </p:notesMasterIdLst>
  <p:handoutMasterIdLst>
    <p:handoutMasterId r:id="rId29"/>
  </p:handoutMasterIdLst>
  <p:sldIdLst>
    <p:sldId id="277" r:id="rId5"/>
    <p:sldId id="861" r:id="rId6"/>
    <p:sldId id="705" r:id="rId7"/>
    <p:sldId id="800" r:id="rId8"/>
    <p:sldId id="802" r:id="rId9"/>
    <p:sldId id="803" r:id="rId10"/>
    <p:sldId id="713" r:id="rId11"/>
    <p:sldId id="728" r:id="rId12"/>
    <p:sldId id="736" r:id="rId13"/>
    <p:sldId id="809" r:id="rId14"/>
    <p:sldId id="810" r:id="rId15"/>
    <p:sldId id="790" r:id="rId16"/>
    <p:sldId id="805" r:id="rId17"/>
    <p:sldId id="307" r:id="rId18"/>
    <p:sldId id="811" r:id="rId19"/>
    <p:sldId id="298" r:id="rId20"/>
    <p:sldId id="858" r:id="rId21"/>
    <p:sldId id="804" r:id="rId22"/>
    <p:sldId id="859" r:id="rId23"/>
    <p:sldId id="857" r:id="rId24"/>
    <p:sldId id="305" r:id="rId25"/>
    <p:sldId id="860" r:id="rId26"/>
    <p:sldId id="278"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B100"/>
    <a:srgbClr val="FAAF00"/>
    <a:srgbClr val="C8C8C8"/>
    <a:srgbClr val="646469"/>
    <a:srgbClr val="006D8F"/>
    <a:srgbClr val="595A5D"/>
    <a:srgbClr val="414042"/>
    <a:srgbClr val="DCDCDC"/>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0" autoAdjust="0"/>
    <p:restoredTop sz="86418" autoAdjust="0"/>
  </p:normalViewPr>
  <p:slideViewPr>
    <p:cSldViewPr snapToGrid="0" showGuides="1">
      <p:cViewPr varScale="1">
        <p:scale>
          <a:sx n="148" d="100"/>
          <a:sy n="148" d="100"/>
        </p:scale>
        <p:origin x="184" y="20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3/26/18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3/26/18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if you want to run</a:t>
            </a:r>
            <a:r>
              <a:rPr lang="en-US" baseline="0" dirty="0"/>
              <a:t> containers </a:t>
            </a:r>
            <a:r>
              <a:rPr lang="en-US" dirty="0"/>
              <a:t>in the cloud, you spin</a:t>
            </a:r>
            <a:r>
              <a:rPr lang="en-US" baseline="0" dirty="0"/>
              <a:t> up some EC2 instances, launch containers on them and get going in minutes. This would work even if you are using dozens of containers. But as you think about scaling this, managing hundreds of such instances, monitoring their health, scaling them and launching your containers on them and the whole lifecycle around them</a:t>
            </a:r>
            <a:r>
              <a:rPr lang="is-IS" baseline="0" dirty="0"/>
              <a:t>…how do you scale for that?</a:t>
            </a:r>
          </a:p>
          <a:p>
            <a:endParaRPr lang="is-IS" baseline="0" dirty="0"/>
          </a:p>
          <a:p>
            <a:endParaRPr lang="is-IS" baseline="0" dirty="0"/>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5</a:t>
            </a:fld>
            <a:endParaRPr lang="en-US" dirty="0"/>
          </a:p>
        </p:txBody>
      </p:sp>
    </p:spTree>
    <p:extLst>
      <p:ext uri="{BB962C8B-B14F-4D97-AF65-F5344CB8AC3E}">
        <p14:creationId xmlns:p14="http://schemas.microsoft.com/office/powerpoint/2010/main" val="1517060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X-Ray daemon listens on UDP. It r</a:t>
            </a:r>
            <a:r>
              <a:rPr lang="en-US" sz="1200" dirty="0"/>
              <a:t>eceives data from the SDK over UDP and acts as a local buffer. Data is flushed to the backend every second or when the local buffer fills. Daemon available for Amazon Linux AMI, RHEL, Ubuntu, </a:t>
            </a:r>
            <a:r>
              <a:rPr lang="en-US" sz="1200" dirty="0">
                <a:solidFill>
                  <a:srgbClr val="474746"/>
                </a:solidFill>
              </a:rPr>
              <a:t>OS X</a:t>
            </a:r>
            <a:r>
              <a:rPr lang="en-US" sz="1200" dirty="0"/>
              <a:t>, and Windows.</a:t>
            </a:r>
          </a:p>
          <a:p>
            <a:endParaRPr lang="en-US" dirty="0"/>
          </a:p>
          <a:p>
            <a:r>
              <a:rPr lang="en-US" sz="1200" dirty="0"/>
              <a:t>Daemon talks to the X-Ray API/service over HTTPS. </a:t>
            </a:r>
          </a:p>
          <a:p>
            <a:endParaRPr lang="en-US" dirty="0"/>
          </a:p>
          <a:p>
            <a:r>
              <a:rPr lang="en-US" sz="1200" dirty="0"/>
              <a:t>You can use X-Ray on your on-</a:t>
            </a:r>
            <a:r>
              <a:rPr lang="en-US" sz="1200" dirty="0" err="1"/>
              <a:t>prem</a:t>
            </a:r>
            <a:r>
              <a:rPr lang="en-US" sz="1200" dirty="0"/>
              <a:t> servers by running the X-Ray daemon as well.</a:t>
            </a:r>
          </a:p>
          <a:p>
            <a:endParaRPr lang="en-US" dirty="0"/>
          </a:p>
          <a:p>
            <a:r>
              <a:rPr lang="en-US" sz="1200" dirty="0"/>
              <a:t>You can then view and analyze performance of your distributed application in the X-Ray console.</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81577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aseline="0" dirty="0"/>
              <a:t>So lets say you plan to run several highly available applications across 3 different availability zones. </a:t>
            </a:r>
          </a:p>
          <a:p>
            <a:endParaRPr lang="en-US" sz="1800" baseline="0" dirty="0"/>
          </a:p>
          <a:p>
            <a:r>
              <a:rPr lang="en-US" sz="1800" baseline="0" dirty="0"/>
              <a:t>[CLICK] </a:t>
            </a:r>
          </a:p>
          <a:p>
            <a:r>
              <a:rPr lang="en-US" sz="1800" baseline="0" dirty="0"/>
              <a:t>ECS enables you to be able to operationalize your containerized workloads at very high scales. No management software to install or worry about its high availability. </a:t>
            </a:r>
          </a:p>
          <a:p>
            <a:endParaRPr lang="en-US" sz="1800" baseline="0" dirty="0"/>
          </a:p>
          <a:p>
            <a:r>
              <a:rPr lang="en-US" sz="1800" baseline="0" dirty="0"/>
              <a:t>The cluster management piece enabled you to be able to monitor the cluster, scale it using autoscaling groups and be able to manage state of the instances in the cluster. </a:t>
            </a:r>
          </a:p>
          <a:p>
            <a:endParaRPr lang="en-US" sz="1800" baseline="0" dirty="0"/>
          </a:p>
          <a:p>
            <a:r>
              <a:rPr lang="en-US" sz="1800" baseline="0" dirty="0"/>
              <a:t>The placement engine enables you to be able to set rules to target landing your containers on the right instances based on your preferences.</a:t>
            </a:r>
          </a:p>
          <a:p>
            <a:endParaRPr lang="en-US" sz="1800" baseline="0" dirty="0"/>
          </a:p>
          <a:p>
            <a:r>
              <a:rPr lang="en-US" sz="1800" baseline="0" dirty="0"/>
              <a:t>And then finally, the advanced scheduling features help maintain the desired state of the application, spawn new containers to automatically respond to scaling needs and maintain resiliency by deploying across multiple availability zones while being resource aware of the underlying compute.</a:t>
            </a:r>
            <a:endParaRPr lang="en-US" sz="1800" dirty="0"/>
          </a:p>
        </p:txBody>
      </p:sp>
      <p:sp>
        <p:nvSpPr>
          <p:cNvPr id="4" name="Slide Number Placeholder 3"/>
          <p:cNvSpPr>
            <a:spLocks noGrp="1"/>
          </p:cNvSpPr>
          <p:nvPr>
            <p:ph type="sldNum" sz="quarter" idx="10"/>
          </p:nvPr>
        </p:nvSpPr>
        <p:spPr/>
        <p:txBody>
          <a:bodyPr/>
          <a:lstStyle/>
          <a:p>
            <a:fld id="{BAFC19F9-0583-4F75-8340-179CC39A694D}" type="slidenum">
              <a:rPr lang="en-US" smtClean="0"/>
              <a:t>6</a:t>
            </a:fld>
            <a:endParaRPr lang="en-US" dirty="0"/>
          </a:p>
        </p:txBody>
      </p:sp>
    </p:spTree>
    <p:extLst>
      <p:ext uri="{BB962C8B-B14F-4D97-AF65-F5344CB8AC3E}">
        <p14:creationId xmlns:p14="http://schemas.microsoft.com/office/powerpoint/2010/main" val="75316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just over 3 years ago that we announced </a:t>
            </a:r>
            <a:r>
              <a:rPr lang="en-US" baseline="0" dirty="0"/>
              <a:t>the release of Amazon Elastic Container service We launched ECS </a:t>
            </a:r>
            <a:r>
              <a:rPr lang="en-US" sz="1200" b="0" i="0" kern="1200" dirty="0">
                <a:solidFill>
                  <a:schemeClr val="tx1"/>
                </a:solidFill>
                <a:effectLst/>
                <a:latin typeface="Amazon Ember Regular" charset="0"/>
                <a:ea typeface="+mn-ea"/>
                <a:cs typeface="+mn-cs"/>
              </a:rPr>
              <a:t>because our customers needed a way to manage and scale the deployment of Docker containers on AWS. Our customers wanted a managed service where they didn’t have to operate their own cluster management software, a solution that was scalable and secure that they could trust to run their production workloads, and they wanted tight integration and support for EC2 features that they liked.</a:t>
            </a:r>
            <a:r>
              <a:rPr lang="en-US" dirty="0">
                <a:effectLst/>
              </a:rPr>
              <a:t> </a:t>
            </a:r>
            <a:endParaRPr lang="en-US" baseline="0" dirty="0"/>
          </a:p>
          <a:p>
            <a:endParaRPr lang="en-US" baseline="0" dirty="0"/>
          </a:p>
          <a:p>
            <a:r>
              <a:rPr lang="en-US" baseline="0" dirty="0"/>
              <a:t>Then in 2015, we focused on building a highly reliable, and performant docker image registry and announced this GA release near the end of 2015. Our goal with ECR was to enable developers to use the same familiar docker push/pull APIs to store their container images and we see this product highly adopted by customers both running containers on AWS and really across any environment.</a:t>
            </a:r>
          </a:p>
          <a:p>
            <a:br>
              <a:rPr lang="en-US" baseline="0" dirty="0"/>
            </a:br>
            <a:r>
              <a:rPr lang="en-US" baseline="0" dirty="0"/>
              <a:t>What have we learned since then?</a:t>
            </a:r>
          </a:p>
        </p:txBody>
      </p:sp>
      <p:sp>
        <p:nvSpPr>
          <p:cNvPr id="4" name="Slide Number Placeholder 3"/>
          <p:cNvSpPr>
            <a:spLocks noGrp="1"/>
          </p:cNvSpPr>
          <p:nvPr>
            <p:ph type="sldNum" sz="quarter" idx="10"/>
          </p:nvPr>
        </p:nvSpPr>
        <p:spPr/>
        <p:txBody>
          <a:bodyPr/>
          <a:lstStyle/>
          <a:p>
            <a:fld id="{BAFC19F9-0583-4F75-8340-179CC39A694D}" type="slidenum">
              <a:rPr lang="en-US" smtClean="0"/>
              <a:t>7</a:t>
            </a:fld>
            <a:endParaRPr lang="en-US" dirty="0"/>
          </a:p>
        </p:txBody>
      </p:sp>
    </p:spTree>
    <p:extLst>
      <p:ext uri="{BB962C8B-B14F-4D97-AF65-F5344CB8AC3E}">
        <p14:creationId xmlns:p14="http://schemas.microsoft.com/office/powerpoint/2010/main" val="4281424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let’s talk about how to use FARGATE with ECS. You want to think about Fargate as a technology and not a different service per se when using it with ECS. I.e. no new APIs to learn. </a:t>
            </a:r>
          </a:p>
          <a:p>
            <a:endParaRPr lang="en-US" sz="1800" baseline="0" dirty="0"/>
          </a:p>
          <a:p>
            <a:r>
              <a:rPr lang="en-US" sz="1800" baseline="0" dirty="0"/>
              <a:t>[CLICK] </a:t>
            </a:r>
          </a:p>
          <a:p>
            <a:r>
              <a:rPr lang="en-US" sz="1800" baseline="0" dirty="0"/>
              <a:t>Here’s a screenshot of ECS when you define an application (called a Task Definition), you are presented with an option to select compatibilities with a launch type – Fargate is just a launch type. If you want to run your containers on the EC2 Instances registered with your ECS cluster, that is the EC2 Launchtype. </a:t>
            </a:r>
          </a:p>
          <a:p>
            <a:endParaRPr lang="en-US" baseline="0" dirty="0"/>
          </a:p>
          <a:p>
            <a:r>
              <a:rPr lang="en-US" baseline="0" dirty="0"/>
              <a:t>====================</a:t>
            </a:r>
          </a:p>
          <a:p>
            <a:endParaRPr lang="en-US" baseline="0" dirty="0"/>
          </a:p>
          <a:p>
            <a:r>
              <a:rPr lang="en-US" sz="1200" dirty="0">
                <a:solidFill>
                  <a:srgbClr val="222222"/>
                </a:solidFill>
                <a:latin typeface="Consolas" charset="0"/>
                <a:ea typeface="Consolas" charset="0"/>
                <a:cs typeface="Consolas" charset="0"/>
              </a:rPr>
              <a:t>For example a</a:t>
            </a:r>
            <a:r>
              <a:rPr lang="en-US" sz="1200" baseline="0" dirty="0">
                <a:solidFill>
                  <a:srgbClr val="222222"/>
                </a:solidFill>
                <a:latin typeface="Consolas" charset="0"/>
                <a:ea typeface="Consolas" charset="0"/>
                <a:cs typeface="Consolas" charset="0"/>
              </a:rPr>
              <a:t> runtask command has a new launchtype: </a:t>
            </a:r>
            <a:r>
              <a:rPr lang="en-US" sz="1200" b="1" dirty="0">
                <a:solidFill>
                  <a:srgbClr val="222222"/>
                </a:solidFill>
                <a:latin typeface="Consolas" charset="0"/>
                <a:ea typeface="Consolas" charset="0"/>
                <a:cs typeface="Consolas" charset="0"/>
              </a:rPr>
              <a:t>ecs run-task </a:t>
            </a:r>
            <a:r>
              <a:rPr lang="en-US" sz="1200" b="1" dirty="0">
                <a:solidFill>
                  <a:schemeClr val="accent1"/>
                </a:solidFill>
                <a:latin typeface="Consolas" charset="0"/>
                <a:ea typeface="Consolas" charset="0"/>
                <a:cs typeface="Consolas" charset="0"/>
              </a:rPr>
              <a:t>--launch-type FARGATE </a:t>
            </a:r>
            <a:r>
              <a:rPr lang="en-US" sz="1200" b="1" dirty="0">
                <a:solidFill>
                  <a:srgbClr val="222222"/>
                </a:solidFill>
                <a:latin typeface="Consolas" charset="0"/>
                <a:ea typeface="Consolas" charset="0"/>
                <a:cs typeface="Consolas" charset="0"/>
              </a:rPr>
              <a:t>--cluster fargate-test --task-definition nginx --network-configuration "awsvpcConfiguration={subnets=[subnet-b563fcd3]}" </a:t>
            </a:r>
          </a:p>
          <a:p>
            <a:endParaRPr lang="en-US" sz="1200" b="1" dirty="0">
              <a:solidFill>
                <a:srgbClr val="222222"/>
              </a:solidFill>
              <a:latin typeface="Consolas" charset="0"/>
              <a:ea typeface="Consolas" charset="0"/>
              <a:cs typeface="Consolas" charset="0"/>
            </a:endParaRPr>
          </a:p>
          <a:p>
            <a:endParaRPr lang="en-US" b="1" dirty="0"/>
          </a:p>
        </p:txBody>
      </p:sp>
      <p:sp>
        <p:nvSpPr>
          <p:cNvPr id="4" name="Slide Number Placeholder 3"/>
          <p:cNvSpPr>
            <a:spLocks noGrp="1"/>
          </p:cNvSpPr>
          <p:nvPr>
            <p:ph type="sldNum" sz="quarter" idx="10"/>
          </p:nvPr>
        </p:nvSpPr>
        <p:spPr/>
        <p:txBody>
          <a:bodyPr/>
          <a:lstStyle/>
          <a:p>
            <a:fld id="{BAFC19F9-0583-4F75-8340-179CC39A694D}" type="slidenum">
              <a:rPr lang="en-US" smtClean="0"/>
              <a:t>8</a:t>
            </a:fld>
            <a:endParaRPr lang="en-US" dirty="0"/>
          </a:p>
        </p:txBody>
      </p:sp>
    </p:spTree>
    <p:extLst>
      <p:ext uri="{BB962C8B-B14F-4D97-AF65-F5344CB8AC3E}">
        <p14:creationId xmlns:p14="http://schemas.microsoft.com/office/powerpoint/2010/main" val="220803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Fargate clusters are heterogeneous. </a:t>
            </a:r>
          </a:p>
          <a:p>
            <a:endParaRPr lang="en-US" sz="1800" dirty="0"/>
          </a:p>
          <a:p>
            <a:r>
              <a:rPr lang="en-US" sz="1800" dirty="0"/>
              <a:t>Say you hav</a:t>
            </a:r>
            <a:r>
              <a:rPr lang="en-US" sz="1800" baseline="0" dirty="0"/>
              <a:t>e different requirements where the notifications app team would like to be able to move to Fargate but has a different timeline planned to do so but are ready to use Fargate for your Shopping cart and web apps.</a:t>
            </a:r>
          </a:p>
          <a:p>
            <a:endParaRPr lang="en-US" sz="1800" dirty="0"/>
          </a:p>
          <a:p>
            <a:r>
              <a:rPr lang="en-US" sz="1800" dirty="0"/>
              <a:t>[CLICK]</a:t>
            </a:r>
          </a:p>
          <a:p>
            <a:r>
              <a:rPr lang="en-US" sz="1800" baseline="0" dirty="0"/>
              <a:t>As you notice, you can run the Web and shopping cart apps as ECS services with launch type Fargate and you only see your tasks across the various subnets and AZs. You can continue to run Shopping Cart and Notifications apps as EC2 Launch Types within the same cluster as the Fargate powered Web app and network boundaries thereby applying uniform set of policies in terms of IAM permissions as well as network access rules. </a:t>
            </a:r>
          </a:p>
          <a:p>
            <a:endParaRPr lang="en-US" sz="1800" baseline="0" dirty="0"/>
          </a:p>
          <a:p>
            <a:r>
              <a:rPr lang="en-US" sz="1800" baseline="0" dirty="0"/>
              <a:t>Notice, how the containers are spread across different subnets across AZ. This gives high resiliency and </a:t>
            </a:r>
            <a:r>
              <a:rPr lang="en-US" sz="1800" baseline="0"/>
              <a:t>fault tolerance to your microservices.</a:t>
            </a:r>
            <a:endParaRPr lang="en-US" sz="1800" baseline="0" dirty="0"/>
          </a:p>
          <a:p>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9</a:t>
            </a:fld>
            <a:endParaRPr lang="en-US" dirty="0"/>
          </a:p>
        </p:txBody>
      </p:sp>
    </p:spTree>
    <p:extLst>
      <p:ext uri="{BB962C8B-B14F-4D97-AF65-F5344CB8AC3E}">
        <p14:creationId xmlns:p14="http://schemas.microsoft.com/office/powerpoint/2010/main" val="225979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EKS, the</a:t>
            </a:r>
            <a:r>
              <a:rPr lang="en-US" baseline="0" dirty="0"/>
              <a:t> complexity of standing up your own Kubernetes control plane is simplified. Instead of running the Kubernetes control plane in your account, you connect to a managed Kubernetes endpoint in the AWS cloud. This endpoint abstracts the complexity of the Kubernetes control plane- your worker nodes can check into a cluster, and you can interact with your Kubernetes cluster through the tooling you already know and love.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09AFD-9E62-234C-B462-A85BDAA571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6300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3524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context</a:t>
            </a:r>
            <a:r>
              <a:rPr lang="en-US" baseline="0" dirty="0"/>
              <a:t> on Region &amp; AZ </a:t>
            </a:r>
            <a:r>
              <a:rPr lang="mr-IN" baseline="0" dirty="0"/>
              <a:t>–</a:t>
            </a:r>
            <a:r>
              <a:rPr lang="en-US" baseline="0" dirty="0"/>
              <a:t> 16 regions &amp; 52 AZ</a:t>
            </a:r>
          </a:p>
          <a:p>
            <a:endParaRPr lang="en-US" dirty="0"/>
          </a:p>
          <a:p>
            <a:r>
              <a:rPr lang="en-US" dirty="0"/>
              <a:t>To make HA, On EC2, you need to deploy across different AZ. On Managed, there is an</a:t>
            </a:r>
            <a:r>
              <a:rPr lang="en-US" baseline="0" dirty="0"/>
              <a:t> option for multi-AZ. In </a:t>
            </a:r>
            <a:r>
              <a:rPr lang="en-US" baseline="0" dirty="0" err="1"/>
              <a:t>Serverless</a:t>
            </a:r>
            <a:r>
              <a:rPr lang="en-US" baseline="0" dirty="0"/>
              <a:t>, everything (HA &amp; Fault tolerance) is taken care of for you.</a:t>
            </a:r>
          </a:p>
          <a:p>
            <a:endParaRPr lang="en-US" baseline="0" dirty="0"/>
          </a:p>
          <a:p>
            <a:r>
              <a:rPr lang="en-US" baseline="0" dirty="0"/>
              <a:t>First service was S3 and SQS </a:t>
            </a:r>
            <a:r>
              <a:rPr lang="mr-IN" baseline="0" dirty="0"/>
              <a:t>–</a:t>
            </a:r>
            <a:r>
              <a:rPr lang="en-US" baseline="0" dirty="0"/>
              <a:t> </a:t>
            </a:r>
            <a:r>
              <a:rPr lang="en-US" baseline="0" dirty="0" err="1"/>
              <a:t>Serverless</a:t>
            </a:r>
            <a:r>
              <a:rPr lang="en-US" baseline="0" dirty="0"/>
              <a:t> services. Lambda was added as Compute to S3 because of customer feedback. And then we added other sources to Lambda.</a:t>
            </a:r>
          </a:p>
          <a:p>
            <a:endParaRPr lang="en-US" baseline="0" dirty="0"/>
          </a:p>
          <a:p>
            <a:r>
              <a:rPr lang="en-US" baseline="0" dirty="0"/>
              <a:t>Provides a wide spectrum of services from </a:t>
            </a:r>
            <a:r>
              <a:rPr lang="en-US" baseline="0" dirty="0" err="1"/>
              <a:t>Chatbot</a:t>
            </a:r>
            <a:r>
              <a:rPr lang="en-US" baseline="0" dirty="0"/>
              <a:t>, IT automation, web application, Alexa and many others. We’ll look at a few of those today.</a:t>
            </a:r>
            <a:endParaRPr lang="en-US" dirty="0"/>
          </a:p>
        </p:txBody>
      </p:sp>
      <p:sp>
        <p:nvSpPr>
          <p:cNvPr id="4" name="Slide Number Placeholder 3"/>
          <p:cNvSpPr>
            <a:spLocks noGrp="1"/>
          </p:cNvSpPr>
          <p:nvPr>
            <p:ph type="sldNum" sz="quarter" idx="10"/>
          </p:nvPr>
        </p:nvSpPr>
        <p:spPr/>
        <p:txBody>
          <a:bodyPr/>
          <a:lstStyle/>
          <a:p>
            <a:fld id="{C9AECDCD-2FD5-4196-9596-C100DFB881F9}" type="slidenum">
              <a:rPr lang="en-SG" smtClean="0"/>
              <a:t>16</a:t>
            </a:fld>
            <a:endParaRPr lang="en-SG" dirty="0"/>
          </a:p>
        </p:txBody>
      </p:sp>
    </p:spTree>
    <p:extLst>
      <p:ext uri="{BB962C8B-B14F-4D97-AF65-F5344CB8AC3E}">
        <p14:creationId xmlns:p14="http://schemas.microsoft.com/office/powerpoint/2010/main" val="332393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 helps you with tracing requests, record the traces in the X-Ray service, view service map of your distributed application in the X-Ray console and analyze specific issues that are affecting your application within a specific time frame.</a:t>
            </a:r>
          </a:p>
        </p:txBody>
      </p:sp>
      <p:sp>
        <p:nvSpPr>
          <p:cNvPr id="4" name="Slide Number Placeholder 3"/>
          <p:cNvSpPr>
            <a:spLocks noGrp="1"/>
          </p:cNvSpPr>
          <p:nvPr>
            <p:ph type="sldNum" sz="quarter" idx="10"/>
          </p:nvPr>
        </p:nvSpPr>
        <p:spPr/>
        <p:txBody>
          <a:bodyPr/>
          <a:lstStyle/>
          <a:p>
            <a:fld id="{9B5F80A7-D1A3-4A4B-8CDD-2FE707C10854}" type="slidenum">
              <a:rPr lang="en-US" smtClean="0"/>
              <a:t>20</a:t>
            </a:fld>
            <a:endParaRPr lang="en-US"/>
          </a:p>
        </p:txBody>
      </p:sp>
    </p:spTree>
    <p:extLst>
      <p:ext uri="{BB962C8B-B14F-4D97-AF65-F5344CB8AC3E}">
        <p14:creationId xmlns:p14="http://schemas.microsoft.com/office/powerpoint/2010/main" val="1506272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3" name="Picture 2" descr="Summit_PPT-Asset_16-9_Cover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8766" cy="5143500"/>
          </a:xfrm>
          <a:prstGeom prst="rect">
            <a:avLst/>
          </a:prstGeom>
        </p:spPr>
      </p:pic>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Presentation Title</a:t>
            </a:r>
          </a:p>
        </p:txBody>
      </p:sp>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3" y="-5843"/>
            <a:ext cx="9222117" cy="5149343"/>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718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s Page - 3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C8E05-9FBC-AF4D-A4A8-5E863B0A7D5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304" y="3541904"/>
            <a:ext cx="2044465"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304" y="3095150"/>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Content Placeholder 3"/>
          <p:cNvSpPr>
            <a:spLocks noGrp="1"/>
          </p:cNvSpPr>
          <p:nvPr>
            <p:ph sz="half" idx="13" hasCustomPrompt="1"/>
          </p:nvPr>
        </p:nvSpPr>
        <p:spPr>
          <a:xfrm>
            <a:off x="3460229" y="3526167"/>
            <a:ext cx="2291091"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6" y="3077450"/>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9" name="Content Placeholder 3"/>
          <p:cNvSpPr>
            <a:spLocks noGrp="1"/>
          </p:cNvSpPr>
          <p:nvPr>
            <p:ph sz="half" idx="15" hasCustomPrompt="1"/>
          </p:nvPr>
        </p:nvSpPr>
        <p:spPr>
          <a:xfrm>
            <a:off x="6125715" y="3526166"/>
            <a:ext cx="2291091" cy="532655"/>
          </a:xfrm>
        </p:spPr>
        <p:txBody>
          <a:bodyPr lIns="0" tIns="0" rIns="0" bIns="0"/>
          <a:lstStyle>
            <a:lvl1pPr>
              <a:defRPr sz="1600" b="0" baseline="0">
                <a:solidFill>
                  <a:schemeClr val="bg1"/>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5" y="3077449"/>
            <a:ext cx="1596825" cy="426825"/>
          </a:xfrm>
        </p:spPr>
        <p:txBody>
          <a:bodyPr lIns="0"/>
          <a:lstStyle>
            <a:lvl1pPr>
              <a:defRPr sz="18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1" name="Rectangle 10"/>
          <p:cNvSpPr/>
          <p:nvPr userDrawn="1"/>
        </p:nvSpPr>
        <p:spPr>
          <a:xfrm>
            <a:off x="868304" y="1161405"/>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3460596" y="1151740"/>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25715" y="1151739"/>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7615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age - 6 Graphic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39484-2A6C-5B42-9637-11B8E6B780CD}"/>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6</a:t>
            </a:r>
          </a:p>
        </p:txBody>
      </p:sp>
      <p:sp>
        <p:nvSpPr>
          <p:cNvPr id="23" name="TextBox 22">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96342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Contac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990F8-9C5F-C345-9F0F-A859370633E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5416" y="1480508"/>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6" name="Content Placeholder 3"/>
          <p:cNvSpPr>
            <a:spLocks noGrp="1"/>
          </p:cNvSpPr>
          <p:nvPr>
            <p:ph sz="half" idx="11" hasCustomPrompt="1"/>
          </p:nvPr>
        </p:nvSpPr>
        <p:spPr>
          <a:xfrm>
            <a:off x="345416"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1</a:t>
            </a:r>
          </a:p>
        </p:txBody>
      </p:sp>
      <p:sp>
        <p:nvSpPr>
          <p:cNvPr id="7" name="Content Placeholder 3"/>
          <p:cNvSpPr>
            <a:spLocks noGrp="1"/>
          </p:cNvSpPr>
          <p:nvPr>
            <p:ph sz="half" idx="13" hasCustomPrompt="1"/>
          </p:nvPr>
        </p:nvSpPr>
        <p:spPr>
          <a:xfrm>
            <a:off x="4507642" y="1485879"/>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9329"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18125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CFA28-7453-A949-AD66-9D3FB5F82197}"/>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7" name="Text Placeholder 8">
            <a:extLst>
              <a:ext uri="{FF2B5EF4-FFF2-40B4-BE49-F238E27FC236}">
                <a16:creationId xmlns:a16="http://schemas.microsoft.com/office/drawing/2014/main" id="{1C2D1149-E58F-D846-A293-17849251327F}"/>
              </a:ext>
            </a:extLst>
          </p:cNvPr>
          <p:cNvSpPr>
            <a:spLocks noGrp="1"/>
          </p:cNvSpPr>
          <p:nvPr>
            <p:ph type="body" sz="quarter" idx="12" hasCustomPrompt="1"/>
          </p:nvPr>
        </p:nvSpPr>
        <p:spPr>
          <a:xfrm>
            <a:off x="909506" y="1460825"/>
            <a:ext cx="7311627" cy="1928759"/>
          </a:xfrm>
        </p:spPr>
        <p:txBody>
          <a:bodyPr anchor="ctr">
            <a:noAutofit/>
          </a:bodyPr>
          <a:lstStyle>
            <a:lvl1pPr marL="0" indent="0" algn="ctr">
              <a:buNone/>
              <a:defRPr sz="2800" b="1" i="0" baseline="0">
                <a:solidFill>
                  <a:schemeClr val="bg1"/>
                </a:solidFill>
                <a:latin typeface="Amazon Ember Light"/>
                <a:ea typeface="Arial" charset="0"/>
                <a:cs typeface="Amazon Ember Light"/>
              </a:defRPr>
            </a:lvl1pPr>
          </a:lstStyle>
          <a:p>
            <a:pPr lvl="0"/>
            <a:r>
              <a:rPr lang="en-US" dirty="0"/>
              <a:t>Please complete the session survey in the summit mobile app.</a:t>
            </a:r>
          </a:p>
        </p:txBody>
      </p:sp>
    </p:spTree>
    <p:extLst>
      <p:ext uri="{BB962C8B-B14F-4D97-AF65-F5344CB8AC3E}">
        <p14:creationId xmlns:p14="http://schemas.microsoft.com/office/powerpoint/2010/main" val="176302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Final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3499"/>
          </a:xfrm>
          <a:prstGeom prst="rect">
            <a:avLst/>
          </a:prstGeom>
        </p:spPr>
      </p:pic>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
        <p:nvSpPr>
          <p:cNvPr id="4" name="TextBox 3">
            <a:extLst>
              <a:ext uri="{FF2B5EF4-FFF2-40B4-BE49-F238E27FC236}">
                <a16:creationId xmlns:a16="http://schemas.microsoft.com/office/drawing/2014/main" id="{EF7937D6-EBE7-EE44-A3FE-80166DDBBAC6}"/>
              </a:ext>
            </a:extLst>
          </p:cNvPr>
          <p:cNvSpPr txBox="1"/>
          <p:nvPr userDrawn="1"/>
        </p:nvSpPr>
        <p:spPr>
          <a:xfrm>
            <a:off x="3058113" y="4881613"/>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3365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50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3" name="Text Placeholder 6">
            <a:extLst>
              <a:ext uri="{FF2B5EF4-FFF2-40B4-BE49-F238E27FC236}">
                <a16:creationId xmlns:a16="http://schemas.microsoft.com/office/drawing/2014/main" id="{531A36BB-298C-DC46-8363-BE93EF42D3F8}"/>
              </a:ext>
            </a:extLst>
          </p:cNvPr>
          <p:cNvSpPr>
            <a:spLocks noGrp="1"/>
          </p:cNvSpPr>
          <p:nvPr>
            <p:ph type="body" sz="quarter" idx="10"/>
          </p:nvPr>
        </p:nvSpPr>
        <p:spPr>
          <a:xfrm>
            <a:off x="336550" y="660400"/>
            <a:ext cx="8205543" cy="349250"/>
          </a:xfrm>
        </p:spPr>
        <p:txBody>
          <a:bodyPr/>
          <a:lstStyle>
            <a:lvl1pPr>
              <a:defRPr sz="2000"/>
            </a:lvl1pPr>
          </a:lstStyle>
          <a:p>
            <a:pPr lvl="0"/>
            <a:r>
              <a:rPr lang="en-US" dirty="0"/>
              <a:t>Edit Master text styles</a:t>
            </a:r>
          </a:p>
        </p:txBody>
      </p:sp>
    </p:spTree>
    <p:extLst>
      <p:ext uri="{BB962C8B-B14F-4D97-AF65-F5344CB8AC3E}">
        <p14:creationId xmlns:p14="http://schemas.microsoft.com/office/powerpoint/2010/main" val="13878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62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Content Page Layout (no sub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268BCAC-5E97-DD41-AF52-8F5ECFC735B0}"/>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2913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12094" cy="5145582"/>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3006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796DF-1648-2944-89DB-ED9753818B64}"/>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07385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24596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E58909-404E-D44D-8054-7EC9B6A71D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Agenda</a:t>
            </a:r>
          </a:p>
        </p:txBody>
      </p:sp>
      <p:sp>
        <p:nvSpPr>
          <p:cNvPr id="5" name="Content Placeholder 3"/>
          <p:cNvSpPr>
            <a:spLocks noGrp="1"/>
          </p:cNvSpPr>
          <p:nvPr>
            <p:ph sz="half" idx="11" hasCustomPrompt="1"/>
          </p:nvPr>
        </p:nvSpPr>
        <p:spPr>
          <a:xfrm>
            <a:off x="342041" y="1545908"/>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460078"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6</a:t>
            </a:r>
          </a:p>
        </p:txBody>
      </p:sp>
    </p:spTree>
    <p:extLst>
      <p:ext uri="{BB962C8B-B14F-4D97-AF65-F5344CB8AC3E}">
        <p14:creationId xmlns:p14="http://schemas.microsoft.com/office/powerpoint/2010/main" val="302527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14E4F-23CD-4F4C-8167-1C986AF48B5E}"/>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460078"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3729" y="1641914"/>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3729" y="1161502"/>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4563454" y="1641913"/>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66828" y="1161501"/>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94728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nippe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B0E61-CEFF-6044-97E5-834F5D709A5F}"/>
              </a:ext>
            </a:extLst>
          </p:cNvPr>
          <p:cNvPicPr>
            <a:picLocks noChangeAspect="1"/>
          </p:cNvPicPr>
          <p:nvPr userDrawn="1"/>
        </p:nvPicPr>
        <p:blipFill>
          <a:blip r:embed="rId2"/>
          <a:stretch>
            <a:fillRect/>
          </a:stretch>
        </p:blipFill>
        <p:spPr>
          <a:xfrm>
            <a:off x="0" y="-127540"/>
            <a:ext cx="9144000" cy="5271039"/>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654312"/>
            <a:ext cx="8200050" cy="2579617"/>
          </a:xfrm>
        </p:spPr>
        <p:txBody>
          <a:bodyPr lIns="0" tIns="0" rIns="0" bIns="0"/>
          <a:lstStyle>
            <a:lvl1pPr>
              <a:defRPr baseline="0">
                <a:solidFill>
                  <a:srgbClr val="FFFFFF"/>
                </a:solidFill>
                <a:latin typeface="Lucida Console" panose="020B0609040504020204" pitchFamily="49" charset="0"/>
                <a:cs typeface="Lucida Sans Unicode" panose="020B0602030504020204" pitchFamily="34" charset="0"/>
              </a:defRPr>
            </a:lvl1pPr>
          </a:lstStyle>
          <a:p>
            <a:r>
              <a:rPr lang="en-US" dirty="0"/>
              <a:t>lorem ipsum</a:t>
            </a:r>
          </a:p>
        </p:txBody>
      </p:sp>
      <p:sp>
        <p:nvSpPr>
          <p:cNvPr id="6" name="Content Placeholder 3"/>
          <p:cNvSpPr>
            <a:spLocks noGrp="1"/>
          </p:cNvSpPr>
          <p:nvPr>
            <p:ph sz="half" idx="11" hasCustomPrompt="1"/>
          </p:nvPr>
        </p:nvSpPr>
        <p:spPr>
          <a:xfrm>
            <a:off x="342041" y="1161502"/>
            <a:ext cx="8200051"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381473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18AB6-47BB-9A4F-A2E7-7AA663C0BC1A}"/>
              </a:ext>
            </a:extLst>
          </p:cNvPr>
          <p:cNvPicPr>
            <a:picLocks noChangeAspect="1"/>
          </p:cNvPicPr>
          <p:nvPr userDrawn="1"/>
        </p:nvPicPr>
        <p:blipFill>
          <a:blip r:embed="rId2"/>
          <a:stretch>
            <a:fillRect/>
          </a:stretch>
        </p:blipFill>
        <p:spPr>
          <a:xfrm>
            <a:off x="1850" y="0"/>
            <a:ext cx="9140299" cy="5143500"/>
          </a:xfrm>
          <a:prstGeom prst="rect">
            <a:avLst/>
          </a:prstGeom>
        </p:spPr>
      </p:pic>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36789"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36789"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3259799" y="1813583"/>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1"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9" name="Content Placeholder 3"/>
          <p:cNvSpPr>
            <a:spLocks noGrp="1"/>
          </p:cNvSpPr>
          <p:nvPr>
            <p:ph sz="half" idx="15" hasCustomPrompt="1"/>
          </p:nvPr>
        </p:nvSpPr>
        <p:spPr>
          <a:xfrm>
            <a:off x="6200974"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189293"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417134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4" r:id="rId5"/>
    <p:sldLayoutId id="2147483710" r:id="rId6"/>
    <p:sldLayoutId id="2147483705" r:id="rId7"/>
    <p:sldLayoutId id="2147483711" r:id="rId8"/>
    <p:sldLayoutId id="2147483706" r:id="rId9"/>
    <p:sldLayoutId id="2147483712" r:id="rId10"/>
    <p:sldLayoutId id="2147483707" r:id="rId11"/>
    <p:sldLayoutId id="2147483708" r:id="rId12"/>
    <p:sldLayoutId id="2147483713" r:id="rId13"/>
    <p:sldLayoutId id="2147483709" r:id="rId14"/>
    <p:sldLayoutId id="2147483694" r:id="rId15"/>
    <p:sldLayoutId id="2147483715" r:id="rId16"/>
    <p:sldLayoutId id="2147483716" r:id="rId17"/>
    <p:sldLayoutId id="2147483717" r:id="rId18"/>
    <p:sldLayoutId id="2147483718" r:id="rId19"/>
  </p:sldLayoutIdLst>
  <p:txStyles>
    <p:title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tiff"/><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46.tiff"/><Relationship Id="rId20" Type="http://schemas.openxmlformats.org/officeDocument/2006/relationships/image" Target="../media/image50.tiff"/><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tiff"/><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0.tiff"/><Relationship Id="rId4" Type="http://schemas.openxmlformats.org/officeDocument/2006/relationships/image" Target="../media/image19.png"/><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r>
              <a:rPr lang="en-US" dirty="0"/>
              <a:t>Arun Gupta</a:t>
            </a:r>
          </a:p>
        </p:txBody>
      </p:sp>
      <p:sp>
        <p:nvSpPr>
          <p:cNvPr id="11" name="Text Placeholder 10"/>
          <p:cNvSpPr>
            <a:spLocks noGrp="1"/>
          </p:cNvSpPr>
          <p:nvPr>
            <p:ph type="body" sz="quarter" idx="14"/>
          </p:nvPr>
        </p:nvSpPr>
        <p:spPr/>
        <p:txBody>
          <a:bodyPr/>
          <a:lstStyle/>
          <a:p>
            <a:r>
              <a:rPr lang="en-US" dirty="0"/>
              <a:t>Principal Open Source Technologist, Amazon Web Services</a:t>
            </a:r>
          </a:p>
        </p:txBody>
      </p:sp>
      <p:sp>
        <p:nvSpPr>
          <p:cNvPr id="14" name="Text Placeholder 13"/>
          <p:cNvSpPr>
            <a:spLocks noGrp="1"/>
          </p:cNvSpPr>
          <p:nvPr>
            <p:ph type="body" sz="quarter" idx="17"/>
          </p:nvPr>
        </p:nvSpPr>
        <p:spPr/>
        <p:txBody>
          <a:bodyPr/>
          <a:lstStyle/>
          <a:p>
            <a:endParaRPr lang="en-US"/>
          </a:p>
        </p:txBody>
      </p:sp>
      <p:sp>
        <p:nvSpPr>
          <p:cNvPr id="9" name="Text Placeholder 8"/>
          <p:cNvSpPr>
            <a:spLocks noGrp="1"/>
          </p:cNvSpPr>
          <p:nvPr>
            <p:ph type="body" sz="quarter" idx="12"/>
          </p:nvPr>
        </p:nvSpPr>
        <p:spPr/>
        <p:txBody>
          <a:bodyPr/>
          <a:lstStyle/>
          <a:p>
            <a:r>
              <a:rPr lang="en-US" dirty="0"/>
              <a:t>Comparing Compute Options for Microservices on AWS</a:t>
            </a:r>
          </a:p>
        </p:txBody>
      </p:sp>
    </p:spTree>
    <p:extLst>
      <p:ext uri="{BB962C8B-B14F-4D97-AF65-F5344CB8AC3E}">
        <p14:creationId xmlns:p14="http://schemas.microsoft.com/office/powerpoint/2010/main" val="18922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E309F5-AA15-EA4B-93DF-2E444433E1A4}"/>
              </a:ext>
            </a:extLst>
          </p:cNvPr>
          <p:cNvSpPr>
            <a:spLocks noGrp="1"/>
          </p:cNvSpPr>
          <p:nvPr>
            <p:ph type="body" sz="quarter" idx="12"/>
          </p:nvPr>
        </p:nvSpPr>
        <p:spPr/>
        <p:txBody>
          <a:bodyPr/>
          <a:lstStyle/>
          <a:p>
            <a:r>
              <a:rPr lang="en-US" dirty="0"/>
              <a:t>Deploying Microservices </a:t>
            </a:r>
          </a:p>
          <a:p>
            <a:r>
              <a:rPr lang="en-US" dirty="0"/>
              <a:t>using </a:t>
            </a:r>
          </a:p>
          <a:p>
            <a:r>
              <a:rPr lang="en-US" dirty="0"/>
              <a:t>AWS </a:t>
            </a:r>
            <a:r>
              <a:rPr lang="en-US" dirty="0" err="1"/>
              <a:t>Fargate</a:t>
            </a:r>
            <a:endParaRPr lang="en-US" dirty="0"/>
          </a:p>
        </p:txBody>
      </p:sp>
    </p:spTree>
    <p:extLst>
      <p:ext uri="{BB962C8B-B14F-4D97-AF65-F5344CB8AC3E}">
        <p14:creationId xmlns:p14="http://schemas.microsoft.com/office/powerpoint/2010/main" val="3788507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6954DAB-1192-7E4B-9DE6-039334955AE2}"/>
              </a:ext>
            </a:extLst>
          </p:cNvPr>
          <p:cNvGrpSpPr/>
          <p:nvPr/>
        </p:nvGrpSpPr>
        <p:grpSpPr>
          <a:xfrm>
            <a:off x="5522007" y="3437467"/>
            <a:ext cx="3410325" cy="911357"/>
            <a:chOff x="2604512" y="2045969"/>
            <a:chExt cx="3934976" cy="1051562"/>
          </a:xfrm>
        </p:grpSpPr>
        <p:pic>
          <p:nvPicPr>
            <p:cNvPr id="4" name="Picture 3">
              <a:extLst>
                <a:ext uri="{FF2B5EF4-FFF2-40B4-BE49-F238E27FC236}">
                  <a16:creationId xmlns:a16="http://schemas.microsoft.com/office/drawing/2014/main" id="{6F462E2E-1556-EE42-8527-60C9421B043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5" name="Picture 4">
              <a:extLst>
                <a:ext uri="{FF2B5EF4-FFF2-40B4-BE49-F238E27FC236}">
                  <a16:creationId xmlns:a16="http://schemas.microsoft.com/office/drawing/2014/main" id="{49DE5884-97CC-5D4E-866C-C91680158CE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9" name="Title 8">
            <a:extLst>
              <a:ext uri="{FF2B5EF4-FFF2-40B4-BE49-F238E27FC236}">
                <a16:creationId xmlns:a16="http://schemas.microsoft.com/office/drawing/2014/main" id="{CC10E0C2-0DA3-3A4D-87FA-DBE8606D4911}"/>
              </a:ext>
            </a:extLst>
          </p:cNvPr>
          <p:cNvSpPr>
            <a:spLocks noGrp="1"/>
          </p:cNvSpPr>
          <p:nvPr>
            <p:ph type="title"/>
          </p:nvPr>
        </p:nvSpPr>
        <p:spPr/>
        <p:txBody>
          <a:bodyPr/>
          <a:lstStyle/>
          <a:p>
            <a:r>
              <a:rPr lang="en-US" dirty="0"/>
              <a:t>EKS Core Tenets</a:t>
            </a:r>
          </a:p>
        </p:txBody>
      </p:sp>
      <p:sp>
        <p:nvSpPr>
          <p:cNvPr id="10" name="Content Placeholder 9">
            <a:extLst>
              <a:ext uri="{FF2B5EF4-FFF2-40B4-BE49-F238E27FC236}">
                <a16:creationId xmlns:a16="http://schemas.microsoft.com/office/drawing/2014/main" id="{BEA31CA4-E604-544E-8566-EAD5E87B2730}"/>
              </a:ext>
            </a:extLst>
          </p:cNvPr>
          <p:cNvSpPr>
            <a:spLocks noGrp="1"/>
          </p:cNvSpPr>
          <p:nvPr>
            <p:ph sz="half" idx="12"/>
          </p:nvPr>
        </p:nvSpPr>
        <p:spPr/>
        <p:txBody>
          <a:bodyPr/>
          <a:lstStyle/>
          <a:p>
            <a:pPr marL="342900" indent="-342900">
              <a:buFont typeface="Arial" panose="020B0604020202020204" pitchFamily="34" charset="0"/>
              <a:buChar char="•"/>
            </a:pPr>
            <a:r>
              <a:rPr lang="en-US" dirty="0"/>
              <a:t>Platform to run production-grade workloads</a:t>
            </a:r>
          </a:p>
          <a:p>
            <a:pPr marL="342900" indent="-342900">
              <a:buFont typeface="Arial" panose="020B0604020202020204" pitchFamily="34" charset="0"/>
              <a:buChar char="•"/>
            </a:pPr>
            <a:r>
              <a:rPr lang="en-US" dirty="0"/>
              <a:t>Native and upstream Kubernetes experience</a:t>
            </a:r>
          </a:p>
          <a:p>
            <a:pPr marL="342900" indent="-342900">
              <a:buFont typeface="Arial" panose="020B0604020202020204" pitchFamily="34" charset="0"/>
              <a:buChar char="•"/>
            </a:pPr>
            <a:r>
              <a:rPr lang="en-US" dirty="0"/>
              <a:t>Seamless integration with EKS services</a:t>
            </a:r>
          </a:p>
          <a:p>
            <a:pPr marL="342900" indent="-342900">
              <a:buFont typeface="Arial" panose="020B0604020202020204" pitchFamily="34" charset="0"/>
              <a:buChar char="•"/>
            </a:pPr>
            <a:r>
              <a:rPr lang="en-US" dirty="0"/>
              <a:t>EKS team actively contributes upstream</a:t>
            </a:r>
          </a:p>
        </p:txBody>
      </p:sp>
    </p:spTree>
    <p:extLst>
      <p:ext uri="{BB962C8B-B14F-4D97-AF65-F5344CB8AC3E}">
        <p14:creationId xmlns:p14="http://schemas.microsoft.com/office/powerpoint/2010/main" val="125308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40DC27D-5132-45FA-9F1A-B6ABFDE37352}"/>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E81D39C-B97D-4217-8ED7-7881DEB0DD63}"/>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BEA3B38C-CE4F-4C9A-81A6-D860B05F987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30" name="TextBox 32">
            <a:extLst>
              <a:ext uri="{FF2B5EF4-FFF2-40B4-BE49-F238E27FC236}">
                <a16:creationId xmlns:a16="http://schemas.microsoft.com/office/drawing/2014/main" id="{7CB1EBDF-F8B4-4090-AC2A-8272CEA46D5B}"/>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sp>
        <p:nvSpPr>
          <p:cNvPr id="39" name="Rounded Rectangle 14">
            <a:extLst>
              <a:ext uri="{FF2B5EF4-FFF2-40B4-BE49-F238E27FC236}">
                <a16:creationId xmlns:a16="http://schemas.microsoft.com/office/drawing/2014/main" id="{53DFE77C-E802-467C-836F-C38F3C6EFFD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45" name="Rounded Rectangle 14">
            <a:extLst>
              <a:ext uri="{FF2B5EF4-FFF2-40B4-BE49-F238E27FC236}">
                <a16:creationId xmlns:a16="http://schemas.microsoft.com/office/drawing/2014/main" id="{14A65CFC-0D15-4BA6-9AEC-E2804E269D15}"/>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0" name="Rounded Rectangle 14">
            <a:extLst>
              <a:ext uri="{FF2B5EF4-FFF2-40B4-BE49-F238E27FC236}">
                <a16:creationId xmlns:a16="http://schemas.microsoft.com/office/drawing/2014/main" id="{E05B71BA-C7F3-413C-860B-0DB5AE92E6EE}"/>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51" name="TextBox 32">
            <a:extLst>
              <a:ext uri="{FF2B5EF4-FFF2-40B4-BE49-F238E27FC236}">
                <a16:creationId xmlns:a16="http://schemas.microsoft.com/office/drawing/2014/main" id="{65A26955-E4E4-455C-8874-1573C41532EC}"/>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52" name="TextBox 32">
            <a:extLst>
              <a:ext uri="{FF2B5EF4-FFF2-40B4-BE49-F238E27FC236}">
                <a16:creationId xmlns:a16="http://schemas.microsoft.com/office/drawing/2014/main" id="{868FD853-A007-4803-B686-747156C8FFA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54" name="Picture 53">
            <a:extLst>
              <a:ext uri="{FF2B5EF4-FFF2-40B4-BE49-F238E27FC236}">
                <a16:creationId xmlns:a16="http://schemas.microsoft.com/office/drawing/2014/main" id="{129B3230-E020-47FB-82D0-CF9C0975E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55" name="Picture 54">
            <a:extLst>
              <a:ext uri="{FF2B5EF4-FFF2-40B4-BE49-F238E27FC236}">
                <a16:creationId xmlns:a16="http://schemas.microsoft.com/office/drawing/2014/main" id="{A9326A70-CF3A-4056-BC10-68C9C64E5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56" name="Picture 55">
            <a:extLst>
              <a:ext uri="{FF2B5EF4-FFF2-40B4-BE49-F238E27FC236}">
                <a16:creationId xmlns:a16="http://schemas.microsoft.com/office/drawing/2014/main" id="{1AD08C17-8D7D-4093-85A4-9AAF5C2F6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4" name="Group 3">
            <a:extLst>
              <a:ext uri="{FF2B5EF4-FFF2-40B4-BE49-F238E27FC236}">
                <a16:creationId xmlns:a16="http://schemas.microsoft.com/office/drawing/2014/main" id="{74FD22DC-29B3-43F6-84A4-206C95B57921}"/>
              </a:ext>
            </a:extLst>
          </p:cNvPr>
          <p:cNvGrpSpPr/>
          <p:nvPr/>
        </p:nvGrpSpPr>
        <p:grpSpPr>
          <a:xfrm>
            <a:off x="3879395" y="1037430"/>
            <a:ext cx="1385210" cy="904235"/>
            <a:chOff x="3879395" y="1037430"/>
            <a:chExt cx="1385210" cy="904235"/>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3" name="Rectangle 2">
              <a:extLst>
                <a:ext uri="{FF2B5EF4-FFF2-40B4-BE49-F238E27FC236}">
                  <a16:creationId xmlns:a16="http://schemas.microsoft.com/office/drawing/2014/main" id="{DD75C1DA-E142-49D3-8BB9-AE0675C53CAF}"/>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9" name="Group 4">
              <a:extLst>
                <a:ext uri="{FF2B5EF4-FFF2-40B4-BE49-F238E27FC236}">
                  <a16:creationId xmlns:a16="http://schemas.microsoft.com/office/drawing/2014/main" id="{CE1CBA1F-8856-4D0D-A041-1418C8E8A544}"/>
                </a:ext>
              </a:extLst>
            </p:cNvPr>
            <p:cNvGrpSpPr>
              <a:grpSpLocks noChangeAspect="1"/>
            </p:cNvGrpSpPr>
            <p:nvPr/>
          </p:nvGrpSpPr>
          <p:grpSpPr bwMode="auto">
            <a:xfrm>
              <a:off x="4166098" y="1353702"/>
              <a:ext cx="754654" cy="454958"/>
              <a:chOff x="2671" y="1494"/>
              <a:chExt cx="418" cy="252"/>
            </a:xfrm>
          </p:grpSpPr>
          <p:sp>
            <p:nvSpPr>
              <p:cNvPr id="60" name="AutoShape 3">
                <a:extLst>
                  <a:ext uri="{FF2B5EF4-FFF2-40B4-BE49-F238E27FC236}">
                    <a16:creationId xmlns:a16="http://schemas.microsoft.com/office/drawing/2014/main" id="{0B0807C4-F333-47E2-991D-9BAB77ABA598}"/>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
                <a:extLst>
                  <a:ext uri="{FF2B5EF4-FFF2-40B4-BE49-F238E27FC236}">
                    <a16:creationId xmlns:a16="http://schemas.microsoft.com/office/drawing/2014/main" id="{7C30FCFD-4EBF-4B8D-AD75-B57EEF25E2E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
                <a:extLst>
                  <a:ext uri="{FF2B5EF4-FFF2-40B4-BE49-F238E27FC236}">
                    <a16:creationId xmlns:a16="http://schemas.microsoft.com/office/drawing/2014/main" id="{9AB3206F-22FB-4EC1-BFDD-044C4BC12D52}"/>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B62FC248-74E3-4F85-B641-CB5B8431ED00}"/>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8">
                <a:extLst>
                  <a:ext uri="{FF2B5EF4-FFF2-40B4-BE49-F238E27FC236}">
                    <a16:creationId xmlns:a16="http://schemas.microsoft.com/office/drawing/2014/main" id="{153A18BC-E25B-4606-918C-5DE85A147501}"/>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A9A3E17E-F994-4205-BE75-35132CD348AA}"/>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0">
                <a:extLst>
                  <a:ext uri="{FF2B5EF4-FFF2-40B4-BE49-F238E27FC236}">
                    <a16:creationId xmlns:a16="http://schemas.microsoft.com/office/drawing/2014/main" id="{F4E8F9D4-9460-4791-9700-C12C848A489F}"/>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1">
                <a:extLst>
                  <a:ext uri="{FF2B5EF4-FFF2-40B4-BE49-F238E27FC236}">
                    <a16:creationId xmlns:a16="http://schemas.microsoft.com/office/drawing/2014/main" id="{934D87B0-19D9-43E3-B581-0A8476382A38}"/>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0" name="Connector: Elbow 9">
            <a:extLst>
              <a:ext uri="{FF2B5EF4-FFF2-40B4-BE49-F238E27FC236}">
                <a16:creationId xmlns:a16="http://schemas.microsoft.com/office/drawing/2014/main" id="{A2FE6E81-C04A-4F9F-9EB9-65086A9F6B14}"/>
              </a:ext>
            </a:extLst>
          </p:cNvPr>
          <p:cNvCxnSpPr>
            <a:cxnSpLocks/>
            <a:stCxn id="39"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2" name="Straight Arrow Connector 11">
            <a:extLst>
              <a:ext uri="{FF2B5EF4-FFF2-40B4-BE49-F238E27FC236}">
                <a16:creationId xmlns:a16="http://schemas.microsoft.com/office/drawing/2014/main" id="{84DF4DEB-84FC-4F92-892F-C615727AC6D5}"/>
              </a:ext>
            </a:extLst>
          </p:cNvPr>
          <p:cNvCxnSpPr>
            <a:cxnSpLocks/>
            <a:stCxn id="45"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1" name="Connector: Elbow 70">
            <a:extLst>
              <a:ext uri="{FF2B5EF4-FFF2-40B4-BE49-F238E27FC236}">
                <a16:creationId xmlns:a16="http://schemas.microsoft.com/office/drawing/2014/main" id="{F06E7C68-3B9B-4E42-A594-D4EC749AB9FD}"/>
              </a:ext>
            </a:extLst>
          </p:cNvPr>
          <p:cNvCxnSpPr>
            <a:cxnSpLocks/>
            <a:stCxn id="50"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4" name="Straight Arrow Connector 73">
            <a:extLst>
              <a:ext uri="{FF2B5EF4-FFF2-40B4-BE49-F238E27FC236}">
                <a16:creationId xmlns:a16="http://schemas.microsoft.com/office/drawing/2014/main" id="{1A3DDFA0-5F92-4234-9696-1B1EC26DA278}"/>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5" name="TextBox 74">
            <a:extLst>
              <a:ext uri="{FF2B5EF4-FFF2-40B4-BE49-F238E27FC236}">
                <a16:creationId xmlns:a16="http://schemas.microsoft.com/office/drawing/2014/main" id="{91D7D896-36B5-4091-8258-7A19CD2524BA}"/>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46" name="Group 45">
            <a:extLst>
              <a:ext uri="{FF2B5EF4-FFF2-40B4-BE49-F238E27FC236}">
                <a16:creationId xmlns:a16="http://schemas.microsoft.com/office/drawing/2014/main" id="{F6091697-F382-4B78-8CBD-86A70F3E043E}"/>
              </a:ext>
            </a:extLst>
          </p:cNvPr>
          <p:cNvGrpSpPr/>
          <p:nvPr/>
        </p:nvGrpSpPr>
        <p:grpSpPr>
          <a:xfrm>
            <a:off x="1487837" y="1025290"/>
            <a:ext cx="1148310" cy="859736"/>
            <a:chOff x="4716548" y="461654"/>
            <a:chExt cx="1748794" cy="1309318"/>
          </a:xfrm>
        </p:grpSpPr>
        <p:grpSp>
          <p:nvGrpSpPr>
            <p:cNvPr id="47" name="Group 46">
              <a:extLst>
                <a:ext uri="{FF2B5EF4-FFF2-40B4-BE49-F238E27FC236}">
                  <a16:creationId xmlns:a16="http://schemas.microsoft.com/office/drawing/2014/main" id="{5C2684F3-B3BC-4522-9087-66365A0ABB70}"/>
                </a:ext>
              </a:extLst>
            </p:cNvPr>
            <p:cNvGrpSpPr/>
            <p:nvPr/>
          </p:nvGrpSpPr>
          <p:grpSpPr>
            <a:xfrm>
              <a:off x="4716548" y="461654"/>
              <a:ext cx="1748794" cy="1309318"/>
              <a:chOff x="4716548" y="461654"/>
              <a:chExt cx="1748794" cy="1309318"/>
            </a:xfrm>
          </p:grpSpPr>
          <p:sp>
            <p:nvSpPr>
              <p:cNvPr id="73" name="Rectangle: Rounded Corners 72">
                <a:extLst>
                  <a:ext uri="{FF2B5EF4-FFF2-40B4-BE49-F238E27FC236}">
                    <a16:creationId xmlns:a16="http://schemas.microsoft.com/office/drawing/2014/main" id="{C1D40322-B57B-4B6E-AF51-0F2691A083E7}"/>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6" name="Rectangle: Rounded Corners 75">
                <a:extLst>
                  <a:ext uri="{FF2B5EF4-FFF2-40B4-BE49-F238E27FC236}">
                    <a16:creationId xmlns:a16="http://schemas.microsoft.com/office/drawing/2014/main" id="{D2CCB40F-BDDB-45B9-ADFB-873AB0BACD3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DAD41027-74F7-4FD8-BCAF-8F96B2BF45F8}"/>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59C6FA5A-F0B8-4E99-B639-2A549494CBA7}"/>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48" name="Straight Connector 47">
              <a:extLst>
                <a:ext uri="{FF2B5EF4-FFF2-40B4-BE49-F238E27FC236}">
                  <a16:creationId xmlns:a16="http://schemas.microsoft.com/office/drawing/2014/main" id="{3E7BEC11-7074-4564-AED0-870BCEFBBF61}"/>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49" name="Group 48">
              <a:extLst>
                <a:ext uri="{FF2B5EF4-FFF2-40B4-BE49-F238E27FC236}">
                  <a16:creationId xmlns:a16="http://schemas.microsoft.com/office/drawing/2014/main" id="{220CBE48-999D-4EFB-B6D0-012645CBC786}"/>
                </a:ext>
              </a:extLst>
            </p:cNvPr>
            <p:cNvGrpSpPr/>
            <p:nvPr/>
          </p:nvGrpSpPr>
          <p:grpSpPr>
            <a:xfrm>
              <a:off x="6175612" y="551425"/>
              <a:ext cx="183714" cy="36577"/>
              <a:chOff x="6175612" y="544281"/>
              <a:chExt cx="183714" cy="36577"/>
            </a:xfrm>
          </p:grpSpPr>
          <p:sp>
            <p:nvSpPr>
              <p:cNvPr id="68" name="Oval 67">
                <a:extLst>
                  <a:ext uri="{FF2B5EF4-FFF2-40B4-BE49-F238E27FC236}">
                    <a16:creationId xmlns:a16="http://schemas.microsoft.com/office/drawing/2014/main" id="{AD0816C8-F717-4A40-AFA9-507F34864E12}"/>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69" name="Oval 68">
                <a:extLst>
                  <a:ext uri="{FF2B5EF4-FFF2-40B4-BE49-F238E27FC236}">
                    <a16:creationId xmlns:a16="http://schemas.microsoft.com/office/drawing/2014/main" id="{5CCF331E-4CF2-4324-8E4D-524DFEBBCCF8}"/>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0" name="Oval 69">
                <a:extLst>
                  <a:ext uri="{FF2B5EF4-FFF2-40B4-BE49-F238E27FC236}">
                    <a16:creationId xmlns:a16="http://schemas.microsoft.com/office/drawing/2014/main" id="{656FB467-7CD7-4763-9278-EE87A57BECD9}"/>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pic>
        <p:nvPicPr>
          <p:cNvPr id="44" name="Picture 43">
            <a:extLst>
              <a:ext uri="{FF2B5EF4-FFF2-40B4-BE49-F238E27FC236}">
                <a16:creationId xmlns:a16="http://schemas.microsoft.com/office/drawing/2014/main" id="{2EED68CE-6C6D-E342-B11D-33E2EA848A52}"/>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r="71140"/>
          <a:stretch/>
        </p:blipFill>
        <p:spPr>
          <a:xfrm>
            <a:off x="7993456" y="332279"/>
            <a:ext cx="984223" cy="911357"/>
          </a:xfrm>
          <a:prstGeom prst="rect">
            <a:avLst/>
          </a:prstGeom>
        </p:spPr>
      </p:pic>
    </p:spTree>
    <p:extLst>
      <p:ext uri="{BB962C8B-B14F-4D97-AF65-F5344CB8AC3E}">
        <p14:creationId xmlns:p14="http://schemas.microsoft.com/office/powerpoint/2010/main" val="19187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FDF2-0F9E-1F48-A7C0-89C45C952FE1}"/>
              </a:ext>
            </a:extLst>
          </p:cNvPr>
          <p:cNvSpPr>
            <a:spLocks noGrp="1"/>
          </p:cNvSpPr>
          <p:nvPr>
            <p:ph type="title"/>
          </p:nvPr>
        </p:nvSpPr>
        <p:spPr/>
        <p:txBody>
          <a:bodyPr/>
          <a:lstStyle/>
          <a:p>
            <a:r>
              <a:rPr lang="en-US" dirty="0"/>
              <a:t>Application Deployment using Helm on Kubernetes</a:t>
            </a:r>
          </a:p>
        </p:txBody>
      </p:sp>
      <p:sp>
        <p:nvSpPr>
          <p:cNvPr id="7" name="Content Placeholder 6">
            <a:extLst>
              <a:ext uri="{FF2B5EF4-FFF2-40B4-BE49-F238E27FC236}">
                <a16:creationId xmlns:a16="http://schemas.microsoft.com/office/drawing/2014/main" id="{E072615D-6E47-3740-AEA1-280F28FB82CB}"/>
              </a:ext>
            </a:extLst>
          </p:cNvPr>
          <p:cNvSpPr>
            <a:spLocks noGrp="1"/>
          </p:cNvSpPr>
          <p:nvPr>
            <p:ph sz="half" idx="13"/>
          </p:nvPr>
        </p:nvSpPr>
        <p:spPr>
          <a:xfrm>
            <a:off x="4563454" y="1012507"/>
            <a:ext cx="4038600" cy="3616643"/>
          </a:xfrm>
        </p:spPr>
        <p:txBody>
          <a:bodyPr/>
          <a:lstStyle/>
          <a:p>
            <a:pPr marL="342900" indent="-342900">
              <a:buFont typeface="Arial" panose="020B0604020202020204" pitchFamily="34" charset="0"/>
              <a:buChar char="•"/>
            </a:pPr>
            <a:r>
              <a:rPr lang="en-US" dirty="0"/>
              <a:t>Templating and packaging tool for k8s apps</a:t>
            </a:r>
          </a:p>
          <a:p>
            <a:pPr marL="342900" indent="-342900">
              <a:buFont typeface="Arial" panose="020B0604020202020204" pitchFamily="34" charset="0"/>
              <a:buChar char="•"/>
            </a:pPr>
            <a:r>
              <a:rPr lang="en-US" dirty="0"/>
              <a:t>Chart: Bundle to represent k8s apps</a:t>
            </a:r>
          </a:p>
          <a:p>
            <a:pPr marL="342900" indent="-342900">
              <a:buFont typeface="Arial" panose="020B0604020202020204" pitchFamily="34" charset="0"/>
              <a:buChar char="•"/>
            </a:pPr>
            <a:r>
              <a:rPr lang="en-US" dirty="0"/>
              <a:t>Analogous to apt, yum, homebrew for k8s</a:t>
            </a:r>
          </a:p>
        </p:txBody>
      </p:sp>
      <p:sp>
        <p:nvSpPr>
          <p:cNvPr id="9" name="Rectangle 8">
            <a:extLst>
              <a:ext uri="{FF2B5EF4-FFF2-40B4-BE49-F238E27FC236}">
                <a16:creationId xmlns:a16="http://schemas.microsoft.com/office/drawing/2014/main" id="{A47E1FB3-A2FB-0A46-9407-FAB254DA667B}"/>
              </a:ext>
            </a:extLst>
          </p:cNvPr>
          <p:cNvSpPr/>
          <p:nvPr/>
        </p:nvSpPr>
        <p:spPr>
          <a:xfrm>
            <a:off x="571500" y="1012507"/>
            <a:ext cx="3794760" cy="361664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600" b="1" dirty="0" err="1">
                <a:solidFill>
                  <a:schemeClr val="accent3">
                    <a:lumMod val="50000"/>
                  </a:schemeClr>
                </a:solidFill>
                <a:latin typeface="Lucida Console" panose="020B0609040504020204" pitchFamily="49" charset="0"/>
              </a:rPr>
              <a:t>Mychart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Chart.yaml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charts</a:t>
            </a:r>
          </a:p>
          <a:p>
            <a:pPr>
              <a:spcBef>
                <a:spcPts val="600"/>
              </a:spcBef>
            </a:pPr>
            <a:r>
              <a:rPr lang="en-US" sz="1600" b="1" dirty="0">
                <a:solidFill>
                  <a:schemeClr val="accent3">
                    <a:lumMod val="50000"/>
                  </a:schemeClr>
                </a:solidFill>
                <a:latin typeface="Lucida Console" panose="020B0609040504020204" pitchFamily="49" charset="0"/>
              </a:rPr>
              <a:t>|-- templates</a:t>
            </a: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NOTES.txt</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_</a:t>
            </a:r>
            <a:r>
              <a:rPr lang="en-US" sz="1600" b="1" dirty="0" err="1">
                <a:solidFill>
                  <a:schemeClr val="accent3">
                    <a:lumMod val="50000"/>
                  </a:schemeClr>
                </a:solidFill>
                <a:latin typeface="Lucida Console" panose="020B0609040504020204" pitchFamily="49" charset="0"/>
              </a:rPr>
              <a:t>helpers.tpl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deployment.yaml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ingress.yaml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 </a:t>
            </a:r>
            <a:r>
              <a:rPr lang="en-US" sz="1600" b="1" dirty="0" err="1">
                <a:solidFill>
                  <a:schemeClr val="accent3">
                    <a:lumMod val="50000"/>
                  </a:schemeClr>
                </a:solidFill>
                <a:latin typeface="Lucida Console" panose="020B0609040504020204" pitchFamily="49" charset="0"/>
              </a:rPr>
              <a:t>service.yaml</a:t>
            </a:r>
            <a:endParaRPr lang="en-US" sz="1600" b="1" dirty="0">
              <a:solidFill>
                <a:schemeClr val="accent3">
                  <a:lumMod val="50000"/>
                </a:schemeClr>
              </a:solidFill>
              <a:latin typeface="Lucida Console" panose="020B0609040504020204" pitchFamily="49" charset="0"/>
            </a:endParaRPr>
          </a:p>
          <a:p>
            <a:pPr>
              <a:spcBef>
                <a:spcPts val="600"/>
              </a:spcBef>
            </a:pPr>
            <a:r>
              <a:rPr lang="en-US" sz="1600" b="1" dirty="0">
                <a:solidFill>
                  <a:schemeClr val="accent3">
                    <a:lumMod val="50000"/>
                  </a:schemeClr>
                </a:solidFill>
                <a:latin typeface="Lucida Console" panose="020B0609040504020204" pitchFamily="49" charset="0"/>
              </a:rPr>
              <a:t>`-- </a:t>
            </a:r>
            <a:r>
              <a:rPr lang="en-US" sz="1600" b="1" dirty="0" err="1">
                <a:solidFill>
                  <a:schemeClr val="accent3">
                    <a:lumMod val="50000"/>
                  </a:schemeClr>
                </a:solidFill>
                <a:latin typeface="Lucida Console" panose="020B0609040504020204" pitchFamily="49" charset="0"/>
              </a:rPr>
              <a:t>values.yaml</a:t>
            </a:r>
            <a:endParaRPr lang="en-US" sz="1600" b="1" dirty="0">
              <a:solidFill>
                <a:schemeClr val="accent3">
                  <a:lumMod val="50000"/>
                </a:schemeClr>
              </a:solidFill>
              <a:latin typeface="Lucida Console" panose="020B0609040504020204" pitchFamily="49" charset="0"/>
            </a:endParaRPr>
          </a:p>
          <a:p>
            <a:pPr algn="ctr"/>
            <a:endParaRPr lang="en-US" sz="1600" dirty="0">
              <a:solidFill>
                <a:schemeClr val="accent3">
                  <a:lumMod val="50000"/>
                </a:schemeClr>
              </a:solidFill>
            </a:endParaRPr>
          </a:p>
        </p:txBody>
      </p:sp>
    </p:spTree>
    <p:extLst>
      <p:ext uri="{BB962C8B-B14F-4D97-AF65-F5344CB8AC3E}">
        <p14:creationId xmlns:p14="http://schemas.microsoft.com/office/powerpoint/2010/main" val="144447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2B51E2A9-499C-4FD8-93BA-0E901436A6E0}"/>
              </a:ext>
            </a:extLst>
          </p:cNvPr>
          <p:cNvCxnSpPr>
            <a:cxnSpLocks/>
            <a:stCxn id="45" idx="3"/>
            <a:endCxn id="6" idx="1"/>
          </p:cNvCxnSpPr>
          <p:nvPr/>
        </p:nvCxnSpPr>
        <p:spPr>
          <a:xfrm>
            <a:off x="836453" y="3254459"/>
            <a:ext cx="1452042" cy="1"/>
          </a:xfrm>
          <a:prstGeom prst="straightConnector1">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52" name="Shape 252"/>
          <p:cNvSpPr txBox="1">
            <a:spLocks noGrp="1"/>
          </p:cNvSpPr>
          <p:nvPr>
            <p:ph type="title"/>
          </p:nvPr>
        </p:nvSpPr>
        <p:spPr/>
        <p:txBody>
          <a:bodyPr/>
          <a:lstStyle/>
          <a:p>
            <a:r>
              <a:rPr lang="en-US" dirty="0"/>
              <a:t>AWS </a:t>
            </a:r>
            <a:r>
              <a:rPr lang="en-US" dirty="0" err="1"/>
              <a:t>CodePipeline</a:t>
            </a:r>
            <a:r>
              <a:rPr lang="en-US" dirty="0"/>
              <a:t> </a:t>
            </a:r>
            <a:r>
              <a:rPr lang="mr-IN" dirty="0"/>
              <a:t>–</a:t>
            </a:r>
            <a:r>
              <a:rPr lang="en-US" dirty="0"/>
              <a:t> CI/CD with </a:t>
            </a:r>
            <a:r>
              <a:rPr lang="en" dirty="0"/>
              <a:t>Kubernetes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495" y="2998900"/>
            <a:ext cx="425932" cy="5111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3622" y="2996779"/>
            <a:ext cx="427372" cy="51536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7665" y="3017553"/>
            <a:ext cx="455933" cy="473813"/>
          </a:xfrm>
          <a:prstGeom prst="rect">
            <a:avLst/>
          </a:prstGeom>
        </p:spPr>
      </p:pic>
      <p:sp>
        <p:nvSpPr>
          <p:cNvPr id="9" name="Rectangle 8"/>
          <p:cNvSpPr/>
          <p:nvPr/>
        </p:nvSpPr>
        <p:spPr>
          <a:xfrm>
            <a:off x="1501247" y="2777805"/>
            <a:ext cx="4480560" cy="1129553"/>
          </a:xfrm>
          <a:prstGeom prst="rect">
            <a:avLst/>
          </a:prstGeom>
          <a:noFill/>
          <a:ln w="9525">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0" rIns="109728" bIns="91440" numCol="1" spcCol="0" rtlCol="0" fromWordArt="0" anchor="b" anchorCtr="0" forceAA="0" compatLnSpc="1">
            <a:prstTxWarp prst="textNoShape">
              <a:avLst/>
            </a:prstTxWarp>
            <a:noAutofit/>
          </a:bodyPr>
          <a:lstStyle/>
          <a:p>
            <a:pPr algn="r" defTabSz="685800">
              <a:lnSpc>
                <a:spcPct val="90000"/>
              </a:lnSpc>
            </a:pPr>
            <a:endParaRPr lang="en-US" sz="800" dirty="0">
              <a:solidFill>
                <a:schemeClr val="dk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2481" y="3580769"/>
            <a:ext cx="418978" cy="501399"/>
          </a:xfrm>
          <a:prstGeom prst="rect">
            <a:avLst/>
          </a:prstGeom>
        </p:spPr>
      </p:pic>
      <p:sp>
        <p:nvSpPr>
          <p:cNvPr id="12" name="TextBox 11"/>
          <p:cNvSpPr txBox="1"/>
          <p:nvPr/>
        </p:nvSpPr>
        <p:spPr>
          <a:xfrm>
            <a:off x="982437" y="4082940"/>
            <a:ext cx="1039067"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CodePipeline</a:t>
            </a:r>
            <a:endParaRPr lang="en-US" dirty="0">
              <a:solidFill>
                <a:schemeClr val="bg1"/>
              </a:solidFill>
            </a:endParaRPr>
          </a:p>
        </p:txBody>
      </p:sp>
      <p:sp>
        <p:nvSpPr>
          <p:cNvPr id="13" name="TextBox 12"/>
          <p:cNvSpPr txBox="1"/>
          <p:nvPr/>
        </p:nvSpPr>
        <p:spPr>
          <a:xfrm>
            <a:off x="2020906" y="3494108"/>
            <a:ext cx="1037463"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CodeCommit</a:t>
            </a:r>
            <a:endParaRPr lang="en-US" dirty="0">
              <a:solidFill>
                <a:schemeClr val="bg1"/>
              </a:solidFill>
            </a:endParaRPr>
          </a:p>
        </p:txBody>
      </p:sp>
      <p:sp>
        <p:nvSpPr>
          <p:cNvPr id="14" name="TextBox 13"/>
          <p:cNvSpPr txBox="1"/>
          <p:nvPr/>
        </p:nvSpPr>
        <p:spPr>
          <a:xfrm>
            <a:off x="3529686" y="3494108"/>
            <a:ext cx="904414"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a:t>
            </a:r>
            <a:r>
              <a:rPr lang="en-US" dirty="0" err="1">
                <a:solidFill>
                  <a:schemeClr val="bg1"/>
                </a:solidFill>
              </a:rPr>
              <a:t>CodeBuild</a:t>
            </a:r>
            <a:endParaRPr lang="en-US" dirty="0">
              <a:solidFill>
                <a:schemeClr val="bg1"/>
              </a:solidFill>
            </a:endParaRPr>
          </a:p>
        </p:txBody>
      </p:sp>
      <p:sp>
        <p:nvSpPr>
          <p:cNvPr id="15" name="TextBox 14"/>
          <p:cNvSpPr txBox="1"/>
          <p:nvPr/>
        </p:nvSpPr>
        <p:spPr>
          <a:xfrm>
            <a:off x="5028693" y="3494108"/>
            <a:ext cx="80663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AWS Lambda</a:t>
            </a:r>
          </a:p>
        </p:txBody>
      </p:sp>
      <p:grpSp>
        <p:nvGrpSpPr>
          <p:cNvPr id="257" name="Group 256">
            <a:extLst>
              <a:ext uri="{FF2B5EF4-FFF2-40B4-BE49-F238E27FC236}">
                <a16:creationId xmlns:a16="http://schemas.microsoft.com/office/drawing/2014/main" id="{0793D71A-6A48-4FBD-8AF8-254F7D025735}"/>
              </a:ext>
            </a:extLst>
          </p:cNvPr>
          <p:cNvGrpSpPr/>
          <p:nvPr/>
        </p:nvGrpSpPr>
        <p:grpSpPr>
          <a:xfrm>
            <a:off x="3550023" y="1316786"/>
            <a:ext cx="774571" cy="719489"/>
            <a:chOff x="3550023" y="1385077"/>
            <a:chExt cx="774571" cy="719489"/>
          </a:xfrm>
        </p:grpSpPr>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453" y="1385077"/>
              <a:ext cx="469684" cy="484836"/>
            </a:xfrm>
            <a:prstGeom prst="rect">
              <a:avLst/>
            </a:prstGeom>
          </p:spPr>
        </p:pic>
        <p:sp>
          <p:nvSpPr>
            <p:cNvPr id="18" name="TextBox 17"/>
            <p:cNvSpPr txBox="1"/>
            <p:nvPr/>
          </p:nvSpPr>
          <p:spPr>
            <a:xfrm>
              <a:off x="3550023" y="1855267"/>
              <a:ext cx="774571" cy="249299"/>
            </a:xfrm>
            <a:prstGeom prst="rect">
              <a:avLst/>
            </a:prstGeom>
            <a:noFill/>
          </p:spPr>
          <p:txBody>
            <a:bodyPr wrap="none" tIns="91440" rtlCol="0">
              <a:spAutoFit/>
            </a:bodyPr>
            <a:lstStyle>
              <a:defPPr>
                <a:defRPr lang="en-US"/>
              </a:defPPr>
              <a:lvl1pPr algn="ctr" defTabSz="685800">
                <a:lnSpc>
                  <a:spcPct val="90000"/>
                </a:lnSpc>
                <a:defRPr sz="800">
                  <a:gradFill>
                    <a:gsLst>
                      <a:gs pos="98876">
                        <a:schemeClr val="tx1"/>
                      </a:gs>
                      <a:gs pos="83708">
                        <a:schemeClr val="tx1"/>
                      </a:gs>
                    </a:gsLst>
                    <a:lin ang="5400000" scaled="1"/>
                  </a:gra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solidFill>
                    <a:schemeClr val="bg1"/>
                  </a:solidFill>
                </a:rPr>
                <a:t>Amazon ECR</a:t>
              </a:r>
            </a:p>
          </p:txBody>
        </p:sp>
      </p:grpSp>
      <p:sp>
        <p:nvSpPr>
          <p:cNvPr id="20" name="Rounded Rectangle 19"/>
          <p:cNvSpPr/>
          <p:nvPr/>
        </p:nvSpPr>
        <p:spPr>
          <a:xfrm>
            <a:off x="1363163"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cxnSp>
        <p:nvCxnSpPr>
          <p:cNvPr id="21" name="Straight Connector 20"/>
          <p:cNvCxnSpPr>
            <a:cxnSpLocks/>
            <a:stCxn id="6" idx="3"/>
            <a:endCxn id="7" idx="1"/>
          </p:cNvCxnSpPr>
          <p:nvPr/>
        </p:nvCxnSpPr>
        <p:spPr>
          <a:xfrm>
            <a:off x="2714427" y="3254460"/>
            <a:ext cx="1009195"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2" name="Rounded Rectangle 21"/>
          <p:cNvSpPr/>
          <p:nvPr/>
        </p:nvSpPr>
        <p:spPr>
          <a:xfrm>
            <a:off x="3081864"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cxnSp>
        <p:nvCxnSpPr>
          <p:cNvPr id="23" name="Straight Connector 22"/>
          <p:cNvCxnSpPr>
            <a:cxnSpLocks/>
            <a:stCxn id="7" idx="3"/>
            <a:endCxn id="8" idx="1"/>
          </p:cNvCxnSpPr>
          <p:nvPr/>
        </p:nvCxnSpPr>
        <p:spPr>
          <a:xfrm>
            <a:off x="4150994" y="3254460"/>
            <a:ext cx="1006671" cy="0"/>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4" name="Rounded Rectangle 23"/>
          <p:cNvSpPr/>
          <p:nvPr/>
        </p:nvSpPr>
        <p:spPr>
          <a:xfrm>
            <a:off x="4517169" y="311855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cxnSp>
        <p:nvCxnSpPr>
          <p:cNvPr id="25" name="Straight Connector 24"/>
          <p:cNvCxnSpPr>
            <a:cxnSpLocks/>
            <a:stCxn id="7" idx="0"/>
            <a:endCxn id="18" idx="2"/>
          </p:cNvCxnSpPr>
          <p:nvPr/>
        </p:nvCxnSpPr>
        <p:spPr>
          <a:xfrm flipV="1">
            <a:off x="3937308" y="2036275"/>
            <a:ext cx="1" cy="960504"/>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6" name="Rounded Rectangle 25"/>
          <p:cNvSpPr/>
          <p:nvPr/>
        </p:nvSpPr>
        <p:spPr>
          <a:xfrm>
            <a:off x="3800148" y="238226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pic>
        <p:nvPicPr>
          <p:cNvPr id="27" name="Picture 26"/>
          <p:cNvPicPr>
            <a:picLocks noChangeAspect="1"/>
          </p:cNvPicPr>
          <p:nvPr/>
        </p:nvPicPr>
        <p:blipFill>
          <a:blip r:embed="rId8"/>
          <a:stretch>
            <a:fillRect/>
          </a:stretch>
        </p:blipFill>
        <p:spPr>
          <a:xfrm>
            <a:off x="5090739" y="1264312"/>
            <a:ext cx="589784" cy="589784"/>
          </a:xfrm>
          <a:prstGeom prst="rect">
            <a:avLst/>
          </a:prstGeom>
        </p:spPr>
      </p:pic>
      <p:cxnSp>
        <p:nvCxnSpPr>
          <p:cNvPr id="28" name="Straight Connector 27"/>
          <p:cNvCxnSpPr>
            <a:cxnSpLocks/>
            <a:stCxn id="8" idx="0"/>
            <a:endCxn id="27" idx="2"/>
          </p:cNvCxnSpPr>
          <p:nvPr/>
        </p:nvCxnSpPr>
        <p:spPr>
          <a:xfrm flipH="1" flipV="1">
            <a:off x="5385631" y="1854096"/>
            <a:ext cx="1" cy="1163457"/>
          </a:xfrm>
          <a:prstGeom prst="line">
            <a:avLst/>
          </a:prstGeom>
          <a:noFill/>
          <a:ln w="6350">
            <a:solidFill>
              <a:schemeClr val="bg1"/>
            </a:solidFill>
            <a:prstDash val="solid"/>
            <a:tailEnd type="arrow" w="lg" len="sm"/>
          </a:ln>
        </p:spPr>
        <p:style>
          <a:lnRef idx="2">
            <a:schemeClr val="accent1"/>
          </a:lnRef>
          <a:fillRef idx="1">
            <a:schemeClr val="lt1"/>
          </a:fillRef>
          <a:effectRef idx="0">
            <a:schemeClr val="accent1"/>
          </a:effectRef>
          <a:fontRef idx="minor">
            <a:schemeClr val="dk1"/>
          </a:fontRef>
        </p:style>
      </p:cxnSp>
      <p:sp>
        <p:nvSpPr>
          <p:cNvPr id="29" name="Rounded Rectangle 28"/>
          <p:cNvSpPr/>
          <p:nvPr/>
        </p:nvSpPr>
        <p:spPr>
          <a:xfrm>
            <a:off x="5248471" y="2390082"/>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cxnSp>
        <p:nvCxnSpPr>
          <p:cNvPr id="30" name="Straight Connector 29"/>
          <p:cNvCxnSpPr>
            <a:cxnSpLocks/>
          </p:cNvCxnSpPr>
          <p:nvPr/>
        </p:nvCxnSpPr>
        <p:spPr>
          <a:xfrm>
            <a:off x="4173601" y="1559204"/>
            <a:ext cx="917138" cy="0"/>
          </a:xfrm>
          <a:prstGeom prst="line">
            <a:avLst/>
          </a:prstGeom>
          <a:noFill/>
          <a:ln w="6350">
            <a:solidFill>
              <a:schemeClr val="bg1"/>
            </a:solidFill>
            <a:prstDash val="dash"/>
            <a:tailEnd type="arrow" w="lg" len="sm"/>
          </a:ln>
        </p:spPr>
        <p:style>
          <a:lnRef idx="2">
            <a:schemeClr val="accent1"/>
          </a:lnRef>
          <a:fillRef idx="1">
            <a:schemeClr val="lt1"/>
          </a:fillRef>
          <a:effectRef idx="0">
            <a:schemeClr val="accent1"/>
          </a:effectRef>
          <a:fontRef idx="minor">
            <a:schemeClr val="dk1"/>
          </a:fontRef>
        </p:style>
      </p:cxnSp>
      <p:sp>
        <p:nvSpPr>
          <p:cNvPr id="31" name="Rounded Rectangle 30"/>
          <p:cNvSpPr/>
          <p:nvPr/>
        </p:nvSpPr>
        <p:spPr>
          <a:xfrm>
            <a:off x="4495010" y="121064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grpSp>
        <p:nvGrpSpPr>
          <p:cNvPr id="259" name="Group 258">
            <a:extLst>
              <a:ext uri="{FF2B5EF4-FFF2-40B4-BE49-F238E27FC236}">
                <a16:creationId xmlns:a16="http://schemas.microsoft.com/office/drawing/2014/main" id="{E6044EEF-9876-444F-A68E-9862010164B3}"/>
              </a:ext>
            </a:extLst>
          </p:cNvPr>
          <p:cNvGrpSpPr/>
          <p:nvPr/>
        </p:nvGrpSpPr>
        <p:grpSpPr>
          <a:xfrm>
            <a:off x="6320915" y="1108726"/>
            <a:ext cx="2474640" cy="461665"/>
            <a:chOff x="6320915" y="1177017"/>
            <a:chExt cx="2474640" cy="461665"/>
          </a:xfrm>
        </p:grpSpPr>
        <p:sp>
          <p:nvSpPr>
            <p:cNvPr id="33" name="Rounded Rectangle 32"/>
            <p:cNvSpPr/>
            <p:nvPr/>
          </p:nvSpPr>
          <p:spPr>
            <a:xfrm>
              <a:off x="6320915" y="118859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a:t>
              </a:r>
            </a:p>
          </p:txBody>
        </p:sp>
        <p:sp>
          <p:nvSpPr>
            <p:cNvPr id="34" name="TextBox 33"/>
            <p:cNvSpPr txBox="1"/>
            <p:nvPr/>
          </p:nvSpPr>
          <p:spPr>
            <a:xfrm>
              <a:off x="6692435" y="117701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Developers continuously integrate changes into a main branch hosted within a repo</a:t>
              </a:r>
            </a:p>
          </p:txBody>
        </p:sp>
      </p:grpSp>
      <p:grpSp>
        <p:nvGrpSpPr>
          <p:cNvPr id="260" name="Group 259">
            <a:extLst>
              <a:ext uri="{FF2B5EF4-FFF2-40B4-BE49-F238E27FC236}">
                <a16:creationId xmlns:a16="http://schemas.microsoft.com/office/drawing/2014/main" id="{F6CC9F60-6094-4762-A392-427B296B32B3}"/>
              </a:ext>
            </a:extLst>
          </p:cNvPr>
          <p:cNvGrpSpPr/>
          <p:nvPr/>
        </p:nvGrpSpPr>
        <p:grpSpPr>
          <a:xfrm>
            <a:off x="6320915" y="1755911"/>
            <a:ext cx="2474639" cy="461665"/>
            <a:chOff x="6320915" y="1824202"/>
            <a:chExt cx="2474639" cy="461665"/>
          </a:xfrm>
        </p:grpSpPr>
        <p:sp>
          <p:nvSpPr>
            <p:cNvPr id="35" name="Rounded Rectangle 34"/>
            <p:cNvSpPr/>
            <p:nvPr/>
          </p:nvSpPr>
          <p:spPr>
            <a:xfrm>
              <a:off x="6320915" y="1835776"/>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2</a:t>
              </a:r>
            </a:p>
          </p:txBody>
        </p:sp>
        <p:sp>
          <p:nvSpPr>
            <p:cNvPr id="36" name="TextBox 35"/>
            <p:cNvSpPr txBox="1"/>
            <p:nvPr/>
          </p:nvSpPr>
          <p:spPr>
            <a:xfrm>
              <a:off x="6692434" y="1824202"/>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Triggers an execution of the pipeline when a new version is found, builds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 new image with build ID</a:t>
              </a:r>
            </a:p>
          </p:txBody>
        </p:sp>
      </p:grpSp>
      <p:grpSp>
        <p:nvGrpSpPr>
          <p:cNvPr id="261" name="Group 260">
            <a:extLst>
              <a:ext uri="{FF2B5EF4-FFF2-40B4-BE49-F238E27FC236}">
                <a16:creationId xmlns:a16="http://schemas.microsoft.com/office/drawing/2014/main" id="{FF76CAF2-0F53-4AC3-9323-8247B3DE1567}"/>
              </a:ext>
            </a:extLst>
          </p:cNvPr>
          <p:cNvGrpSpPr/>
          <p:nvPr/>
        </p:nvGrpSpPr>
        <p:grpSpPr>
          <a:xfrm>
            <a:off x="6320915" y="2403096"/>
            <a:ext cx="2474640" cy="307777"/>
            <a:chOff x="6320915" y="2471387"/>
            <a:chExt cx="2474640" cy="307777"/>
          </a:xfrm>
        </p:grpSpPr>
        <p:sp>
          <p:nvSpPr>
            <p:cNvPr id="37" name="Rounded Rectangle 36"/>
            <p:cNvSpPr/>
            <p:nvPr/>
          </p:nvSpPr>
          <p:spPr>
            <a:xfrm>
              <a:off x="6320915" y="248296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3</a:t>
              </a:r>
            </a:p>
          </p:txBody>
        </p:sp>
        <p:sp>
          <p:nvSpPr>
            <p:cNvPr id="38" name="TextBox 37"/>
            <p:cNvSpPr txBox="1"/>
            <p:nvPr/>
          </p:nvSpPr>
          <p:spPr>
            <a:xfrm>
              <a:off x="6692435" y="2471387"/>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Pushes the newly built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tagged with build ID to ECR repo</a:t>
              </a:r>
            </a:p>
          </p:txBody>
        </p:sp>
      </p:grpSp>
      <p:grpSp>
        <p:nvGrpSpPr>
          <p:cNvPr id="262" name="Group 261">
            <a:extLst>
              <a:ext uri="{FF2B5EF4-FFF2-40B4-BE49-F238E27FC236}">
                <a16:creationId xmlns:a16="http://schemas.microsoft.com/office/drawing/2014/main" id="{4E923D19-EF12-46C8-BA51-32165457CFF9}"/>
              </a:ext>
            </a:extLst>
          </p:cNvPr>
          <p:cNvGrpSpPr/>
          <p:nvPr/>
        </p:nvGrpSpPr>
        <p:grpSpPr>
          <a:xfrm>
            <a:off x="6320915" y="2896393"/>
            <a:ext cx="2474639" cy="307777"/>
            <a:chOff x="6320915" y="2964684"/>
            <a:chExt cx="2474639" cy="307777"/>
          </a:xfrm>
        </p:grpSpPr>
        <p:sp>
          <p:nvSpPr>
            <p:cNvPr id="39" name="Rounded Rectangle 38"/>
            <p:cNvSpPr/>
            <p:nvPr/>
          </p:nvSpPr>
          <p:spPr>
            <a:xfrm>
              <a:off x="6320915" y="2976258"/>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4</a:t>
              </a:r>
            </a:p>
          </p:txBody>
        </p:sp>
        <p:sp>
          <p:nvSpPr>
            <p:cNvPr id="40" name="TextBox 39"/>
            <p:cNvSpPr txBox="1"/>
            <p:nvPr/>
          </p:nvSpPr>
          <p:spPr>
            <a:xfrm>
              <a:off x="6692434" y="2964684"/>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Invokes a Lambda function to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trigger application deployment</a:t>
              </a:r>
            </a:p>
          </p:txBody>
        </p:sp>
      </p:grpSp>
      <p:grpSp>
        <p:nvGrpSpPr>
          <p:cNvPr id="263" name="Group 262">
            <a:extLst>
              <a:ext uri="{FF2B5EF4-FFF2-40B4-BE49-F238E27FC236}">
                <a16:creationId xmlns:a16="http://schemas.microsoft.com/office/drawing/2014/main" id="{F27270E3-9EAB-4239-A95D-41B74F3C1719}"/>
              </a:ext>
            </a:extLst>
          </p:cNvPr>
          <p:cNvGrpSpPr/>
          <p:nvPr/>
        </p:nvGrpSpPr>
        <p:grpSpPr>
          <a:xfrm>
            <a:off x="6320915" y="3389690"/>
            <a:ext cx="2474639" cy="307777"/>
            <a:chOff x="6320915" y="3457981"/>
            <a:chExt cx="2474639" cy="307777"/>
          </a:xfrm>
        </p:grpSpPr>
        <p:sp>
          <p:nvSpPr>
            <p:cNvPr id="41" name="Rounded Rectangle 40"/>
            <p:cNvSpPr/>
            <p:nvPr/>
          </p:nvSpPr>
          <p:spPr>
            <a:xfrm>
              <a:off x="6320915" y="3469555"/>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5</a:t>
              </a:r>
            </a:p>
          </p:txBody>
        </p:sp>
        <p:sp>
          <p:nvSpPr>
            <p:cNvPr id="42" name="TextBox 41"/>
            <p:cNvSpPr txBox="1"/>
            <p:nvPr/>
          </p:nvSpPr>
          <p:spPr>
            <a:xfrm>
              <a:off x="6692434" y="3457981"/>
              <a:ext cx="2103120" cy="307777"/>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Leverages Kubernetes Python SDK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to update a deployment</a:t>
              </a:r>
            </a:p>
          </p:txBody>
        </p:sp>
      </p:grpSp>
      <p:grpSp>
        <p:nvGrpSpPr>
          <p:cNvPr id="264" name="Group 263">
            <a:extLst>
              <a:ext uri="{FF2B5EF4-FFF2-40B4-BE49-F238E27FC236}">
                <a16:creationId xmlns:a16="http://schemas.microsoft.com/office/drawing/2014/main" id="{81C0AF6E-482A-4870-9DEE-645BED4644D7}"/>
              </a:ext>
            </a:extLst>
          </p:cNvPr>
          <p:cNvGrpSpPr/>
          <p:nvPr/>
        </p:nvGrpSpPr>
        <p:grpSpPr>
          <a:xfrm>
            <a:off x="6320915" y="3882986"/>
            <a:ext cx="2474640" cy="461665"/>
            <a:chOff x="6320915" y="3951277"/>
            <a:chExt cx="2474640" cy="461665"/>
          </a:xfrm>
        </p:grpSpPr>
        <p:sp>
          <p:nvSpPr>
            <p:cNvPr id="43" name="Rounded Rectangle 42"/>
            <p:cNvSpPr/>
            <p:nvPr/>
          </p:nvSpPr>
          <p:spPr>
            <a:xfrm>
              <a:off x="6320915" y="3962851"/>
              <a:ext cx="274320" cy="271815"/>
            </a:xfrm>
            <a:prstGeom prst="ellipse">
              <a:avLst/>
            </a:prstGeom>
            <a:solidFill>
              <a:schemeClr val="bg1"/>
            </a:solidFill>
            <a:ln w="158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6</a:t>
              </a:r>
            </a:p>
          </p:txBody>
        </p:sp>
        <p:sp>
          <p:nvSpPr>
            <p:cNvPr id="44" name="TextBox 43"/>
            <p:cNvSpPr txBox="1"/>
            <p:nvPr/>
          </p:nvSpPr>
          <p:spPr>
            <a:xfrm>
              <a:off x="6692435" y="3951277"/>
              <a:ext cx="2103120" cy="461665"/>
            </a:xfrm>
            <a:prstGeom prst="rect">
              <a:avLst/>
            </a:prstGeom>
            <a:noFill/>
          </p:spPr>
          <p:txBody>
            <a:bodyPr wrap="square" lIns="0" tIns="0" rIns="0" bIns="0" rtlCol="0">
              <a:spAutoFit/>
            </a:bodyPr>
            <a:lstStyle/>
            <a:p>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Fetches new container image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and performs a rolling update </a:t>
              </a:r>
              <a:b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deployment</a:t>
              </a:r>
            </a:p>
          </p:txBody>
        </p:sp>
      </p:grpSp>
      <p:grpSp>
        <p:nvGrpSpPr>
          <p:cNvPr id="258" name="Group 257">
            <a:extLst>
              <a:ext uri="{FF2B5EF4-FFF2-40B4-BE49-F238E27FC236}">
                <a16:creationId xmlns:a16="http://schemas.microsoft.com/office/drawing/2014/main" id="{C4F10784-C3E2-446C-9035-7541F1D5D506}"/>
              </a:ext>
            </a:extLst>
          </p:cNvPr>
          <p:cNvGrpSpPr/>
          <p:nvPr/>
        </p:nvGrpSpPr>
        <p:grpSpPr>
          <a:xfrm>
            <a:off x="319510" y="3004640"/>
            <a:ext cx="659155" cy="738767"/>
            <a:chOff x="319510" y="3072931"/>
            <a:chExt cx="659155" cy="738767"/>
          </a:xfrm>
        </p:grpSpPr>
        <p:pic>
          <p:nvPicPr>
            <p:cNvPr id="45" name="Picture 44">
              <a:extLst>
                <a:ext uri="{FF2B5EF4-FFF2-40B4-BE49-F238E27FC236}">
                  <a16:creationId xmlns:a16="http://schemas.microsoft.com/office/drawing/2014/main" id="{A1F37A4F-EAA2-4CA8-AF86-7CD3D09E4E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721" y="3072931"/>
              <a:ext cx="374732" cy="499638"/>
            </a:xfrm>
            <a:prstGeom prst="rect">
              <a:avLst/>
            </a:prstGeom>
          </p:spPr>
        </p:pic>
        <p:sp>
          <p:nvSpPr>
            <p:cNvPr id="46" name="TextBox 45">
              <a:extLst>
                <a:ext uri="{FF2B5EF4-FFF2-40B4-BE49-F238E27FC236}">
                  <a16:creationId xmlns:a16="http://schemas.microsoft.com/office/drawing/2014/main" id="{6B418E25-2DEA-4EB4-B8CA-6B9D29781A8E}"/>
                </a:ext>
              </a:extLst>
            </p:cNvPr>
            <p:cNvSpPr txBox="1"/>
            <p:nvPr/>
          </p:nvSpPr>
          <p:spPr>
            <a:xfrm>
              <a:off x="319510" y="3562399"/>
              <a:ext cx="659155" cy="249299"/>
            </a:xfrm>
            <a:prstGeom prst="rect">
              <a:avLst/>
            </a:prstGeom>
            <a:noFill/>
          </p:spPr>
          <p:txBody>
            <a:bodyPr wrap="none" tIns="91440" rtlCol="0">
              <a:spAutoFit/>
            </a:bodyPr>
            <a:lstStyle/>
            <a:p>
              <a:pPr algn="ctr" defTabSz="685800">
                <a:lnSpc>
                  <a:spcPct val="90000"/>
                </a:lnSpc>
              </a:pP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Developer</a:t>
              </a:r>
            </a:p>
          </p:txBody>
        </p:sp>
      </p:grpSp>
    </p:spTree>
    <p:extLst>
      <p:ext uri="{BB962C8B-B14F-4D97-AF65-F5344CB8AC3E}">
        <p14:creationId xmlns:p14="http://schemas.microsoft.com/office/powerpoint/2010/main" val="32775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 presetClass="entr" presetSubtype="2" decel="100000" fill="hold" nodeType="withEffect">
                                  <p:stCondLst>
                                    <p:cond delay="0"/>
                                  </p:stCondLst>
                                  <p:childTnLst>
                                    <p:set>
                                      <p:cBhvr>
                                        <p:cTn id="29" dur="1" fill="hold">
                                          <p:stCondLst>
                                            <p:cond delay="0"/>
                                          </p:stCondLst>
                                        </p:cTn>
                                        <p:tgtEl>
                                          <p:spTgt spid="259"/>
                                        </p:tgtEl>
                                        <p:attrNameLst>
                                          <p:attrName>style.visibility</p:attrName>
                                        </p:attrNameLst>
                                      </p:cBhvr>
                                      <p:to>
                                        <p:strVal val="visible"/>
                                      </p:to>
                                    </p:set>
                                    <p:anim calcmode="lin" valueType="num">
                                      <p:cBhvr additive="base">
                                        <p:cTn id="30" dur="500" fill="hold"/>
                                        <p:tgtEl>
                                          <p:spTgt spid="259"/>
                                        </p:tgtEl>
                                        <p:attrNameLst>
                                          <p:attrName>ppt_x</p:attrName>
                                        </p:attrNameLst>
                                      </p:cBhvr>
                                      <p:tavLst>
                                        <p:tav tm="0">
                                          <p:val>
                                            <p:strVal val="1+#ppt_w/2"/>
                                          </p:val>
                                        </p:tav>
                                        <p:tav tm="100000">
                                          <p:val>
                                            <p:strVal val="#ppt_x"/>
                                          </p:val>
                                        </p:tav>
                                      </p:tavLst>
                                    </p:anim>
                                    <p:anim calcmode="lin" valueType="num">
                                      <p:cBhvr additive="base">
                                        <p:cTn id="31" dur="500" fill="hold"/>
                                        <p:tgtEl>
                                          <p:spTgt spid="259"/>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2" presetClass="entr" presetSubtype="2" decel="100000" fill="hold" nodeType="withEffect">
                                  <p:stCondLst>
                                    <p:cond delay="0"/>
                                  </p:stCondLst>
                                  <p:childTnLst>
                                    <p:set>
                                      <p:cBhvr>
                                        <p:cTn id="47" dur="1" fill="hold">
                                          <p:stCondLst>
                                            <p:cond delay="0"/>
                                          </p:stCondLst>
                                        </p:cTn>
                                        <p:tgtEl>
                                          <p:spTgt spid="260"/>
                                        </p:tgtEl>
                                        <p:attrNameLst>
                                          <p:attrName>style.visibility</p:attrName>
                                        </p:attrNameLst>
                                      </p:cBhvr>
                                      <p:to>
                                        <p:strVal val="visible"/>
                                      </p:to>
                                    </p:set>
                                    <p:anim calcmode="lin" valueType="num">
                                      <p:cBhvr additive="base">
                                        <p:cTn id="48" dur="500" fill="hold"/>
                                        <p:tgtEl>
                                          <p:spTgt spid="260"/>
                                        </p:tgtEl>
                                        <p:attrNameLst>
                                          <p:attrName>ppt_x</p:attrName>
                                        </p:attrNameLst>
                                      </p:cBhvr>
                                      <p:tavLst>
                                        <p:tav tm="0">
                                          <p:val>
                                            <p:strVal val="1+#ppt_w/2"/>
                                          </p:val>
                                        </p:tav>
                                        <p:tav tm="100000">
                                          <p:val>
                                            <p:strVal val="#ppt_x"/>
                                          </p:val>
                                        </p:tav>
                                      </p:tavLst>
                                    </p:anim>
                                    <p:anim calcmode="lin" valueType="num">
                                      <p:cBhvr additive="base">
                                        <p:cTn id="49" dur="500" fill="hold"/>
                                        <p:tgtEl>
                                          <p:spTgt spid="260"/>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257"/>
                                        </p:tgtEl>
                                        <p:attrNameLst>
                                          <p:attrName>style.visibility</p:attrName>
                                        </p:attrNameLst>
                                      </p:cBhvr>
                                      <p:to>
                                        <p:strVal val="visible"/>
                                      </p:to>
                                    </p:set>
                                    <p:animEffect transition="in" filter="fade">
                                      <p:cBhvr>
                                        <p:cTn id="60" dur="500"/>
                                        <p:tgtEl>
                                          <p:spTgt spid="257"/>
                                        </p:tgtEl>
                                      </p:cBhvr>
                                    </p:animEffect>
                                  </p:childTnLst>
                                </p:cTn>
                              </p:par>
                              <p:par>
                                <p:cTn id="61" presetID="2" presetClass="entr" presetSubtype="2" decel="100000" fill="hold" nodeType="withEffect">
                                  <p:stCondLst>
                                    <p:cond delay="0"/>
                                  </p:stCondLst>
                                  <p:childTnLst>
                                    <p:set>
                                      <p:cBhvr>
                                        <p:cTn id="62" dur="1" fill="hold">
                                          <p:stCondLst>
                                            <p:cond delay="0"/>
                                          </p:stCondLst>
                                        </p:cTn>
                                        <p:tgtEl>
                                          <p:spTgt spid="261"/>
                                        </p:tgtEl>
                                        <p:attrNameLst>
                                          <p:attrName>style.visibility</p:attrName>
                                        </p:attrNameLst>
                                      </p:cBhvr>
                                      <p:to>
                                        <p:strVal val="visible"/>
                                      </p:to>
                                    </p:set>
                                    <p:anim calcmode="lin" valueType="num">
                                      <p:cBhvr additive="base">
                                        <p:cTn id="63" dur="500" fill="hold"/>
                                        <p:tgtEl>
                                          <p:spTgt spid="261"/>
                                        </p:tgtEl>
                                        <p:attrNameLst>
                                          <p:attrName>ppt_x</p:attrName>
                                        </p:attrNameLst>
                                      </p:cBhvr>
                                      <p:tavLst>
                                        <p:tav tm="0">
                                          <p:val>
                                            <p:strVal val="1+#ppt_w/2"/>
                                          </p:val>
                                        </p:tav>
                                        <p:tav tm="100000">
                                          <p:val>
                                            <p:strVal val="#ppt_x"/>
                                          </p:val>
                                        </p:tav>
                                      </p:tavLst>
                                    </p:anim>
                                    <p:anim calcmode="lin" valueType="num">
                                      <p:cBhvr additive="base">
                                        <p:cTn id="64" dur="500" fill="hold"/>
                                        <p:tgtEl>
                                          <p:spTgt spid="26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par>
                                <p:cTn id="79" presetID="2" presetClass="entr" presetSubtype="2" decel="10000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 calcmode="lin" valueType="num">
                                      <p:cBhvr additive="base">
                                        <p:cTn id="81" dur="500" fill="hold"/>
                                        <p:tgtEl>
                                          <p:spTgt spid="262"/>
                                        </p:tgtEl>
                                        <p:attrNameLst>
                                          <p:attrName>ppt_x</p:attrName>
                                        </p:attrNameLst>
                                      </p:cBhvr>
                                      <p:tavLst>
                                        <p:tav tm="0">
                                          <p:val>
                                            <p:strVal val="1+#ppt_w/2"/>
                                          </p:val>
                                        </p:tav>
                                        <p:tav tm="100000">
                                          <p:val>
                                            <p:strVal val="#ppt_x"/>
                                          </p:val>
                                        </p:tav>
                                      </p:tavLst>
                                    </p:anim>
                                    <p:anim calcmode="lin" valueType="num">
                                      <p:cBhvr additive="base">
                                        <p:cTn id="82" dur="500" fill="hold"/>
                                        <p:tgtEl>
                                          <p:spTgt spid="262"/>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2" presetClass="entr" presetSubtype="2" decel="100000" fill="hold" nodeType="withEffect">
                                  <p:stCondLst>
                                    <p:cond delay="0"/>
                                  </p:stCondLst>
                                  <p:childTnLst>
                                    <p:set>
                                      <p:cBhvr>
                                        <p:cTn id="95" dur="1" fill="hold">
                                          <p:stCondLst>
                                            <p:cond delay="0"/>
                                          </p:stCondLst>
                                        </p:cTn>
                                        <p:tgtEl>
                                          <p:spTgt spid="263"/>
                                        </p:tgtEl>
                                        <p:attrNameLst>
                                          <p:attrName>style.visibility</p:attrName>
                                        </p:attrNameLst>
                                      </p:cBhvr>
                                      <p:to>
                                        <p:strVal val="visible"/>
                                      </p:to>
                                    </p:set>
                                    <p:anim calcmode="lin" valueType="num">
                                      <p:cBhvr additive="base">
                                        <p:cTn id="96" dur="500" fill="hold"/>
                                        <p:tgtEl>
                                          <p:spTgt spid="263"/>
                                        </p:tgtEl>
                                        <p:attrNameLst>
                                          <p:attrName>ppt_x</p:attrName>
                                        </p:attrNameLst>
                                      </p:cBhvr>
                                      <p:tavLst>
                                        <p:tav tm="0">
                                          <p:val>
                                            <p:strVal val="1+#ppt_w/2"/>
                                          </p:val>
                                        </p:tav>
                                        <p:tav tm="100000">
                                          <p:val>
                                            <p:strVal val="#ppt_x"/>
                                          </p:val>
                                        </p:tav>
                                      </p:tavLst>
                                    </p:anim>
                                    <p:anim calcmode="lin" valueType="num">
                                      <p:cBhvr additive="base">
                                        <p:cTn id="97" dur="500" fill="hold"/>
                                        <p:tgtEl>
                                          <p:spTgt spid="263"/>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2" presetClass="entr" presetSubtype="2" decel="100000" fill="hold" nodeType="withEffect">
                                  <p:stCondLst>
                                    <p:cond delay="0"/>
                                  </p:stCondLst>
                                  <p:childTnLst>
                                    <p:set>
                                      <p:cBhvr>
                                        <p:cTn id="107" dur="1" fill="hold">
                                          <p:stCondLst>
                                            <p:cond delay="0"/>
                                          </p:stCondLst>
                                        </p:cTn>
                                        <p:tgtEl>
                                          <p:spTgt spid="264"/>
                                        </p:tgtEl>
                                        <p:attrNameLst>
                                          <p:attrName>style.visibility</p:attrName>
                                        </p:attrNameLst>
                                      </p:cBhvr>
                                      <p:to>
                                        <p:strVal val="visible"/>
                                      </p:to>
                                    </p:set>
                                    <p:anim calcmode="lin" valueType="num">
                                      <p:cBhvr additive="base">
                                        <p:cTn id="108" dur="500" fill="hold"/>
                                        <p:tgtEl>
                                          <p:spTgt spid="264"/>
                                        </p:tgtEl>
                                        <p:attrNameLst>
                                          <p:attrName>ppt_x</p:attrName>
                                        </p:attrNameLst>
                                      </p:cBhvr>
                                      <p:tavLst>
                                        <p:tav tm="0">
                                          <p:val>
                                            <p:strVal val="1+#ppt_w/2"/>
                                          </p:val>
                                        </p:tav>
                                        <p:tav tm="100000">
                                          <p:val>
                                            <p:strVal val="#ppt_x"/>
                                          </p:val>
                                        </p:tav>
                                      </p:tavLst>
                                    </p:anim>
                                    <p:anim calcmode="lin" valueType="num">
                                      <p:cBhvr additive="base">
                                        <p:cTn id="109"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14" grpId="0"/>
      <p:bldP spid="15" grpId="0"/>
      <p:bldP spid="20" grpId="0" animBg="1"/>
      <p:bldP spid="22" grpId="0" animBg="1"/>
      <p:bldP spid="24" grpId="0" animBg="1"/>
      <p:bldP spid="26" grpId="0" animBg="1"/>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F583C0C-6170-6345-A0DC-66EDD39852A2}"/>
              </a:ext>
            </a:extLst>
          </p:cNvPr>
          <p:cNvSpPr>
            <a:spLocks noGrp="1"/>
          </p:cNvSpPr>
          <p:nvPr>
            <p:ph type="body" sz="quarter" idx="12"/>
          </p:nvPr>
        </p:nvSpPr>
        <p:spPr/>
        <p:txBody>
          <a:bodyPr/>
          <a:lstStyle/>
          <a:p>
            <a:r>
              <a:rPr lang="en-US" dirty="0"/>
              <a:t>Deployment Pipeline </a:t>
            </a:r>
          </a:p>
          <a:p>
            <a:r>
              <a:rPr lang="en-US" dirty="0"/>
              <a:t>for </a:t>
            </a:r>
          </a:p>
          <a:p>
            <a:r>
              <a:rPr lang="en-US" dirty="0"/>
              <a:t>Microservices using Kubernetes</a:t>
            </a:r>
          </a:p>
        </p:txBody>
      </p:sp>
    </p:spTree>
    <p:extLst>
      <p:ext uri="{BB962C8B-B14F-4D97-AF65-F5344CB8AC3E}">
        <p14:creationId xmlns:p14="http://schemas.microsoft.com/office/powerpoint/2010/main" val="12692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latin typeface="Amazon Ember" panose="020B0603020204020204" pitchFamily="34" charset="0"/>
                <a:ea typeface="Amazon Ember" panose="020B0603020204020204" pitchFamily="34" charset="0"/>
                <a:cs typeface="Amazon Ember" panose="020B0603020204020204" pitchFamily="34" charset="0"/>
              </a:rPr>
              <a:t>Spectrum of </a:t>
            </a:r>
            <a:r>
              <a:rPr lang="en-US" b="0" dirty="0" err="1">
                <a:latin typeface="Amazon Ember" panose="020B0603020204020204" pitchFamily="34" charset="0"/>
                <a:ea typeface="Amazon Ember" panose="020B0603020204020204" pitchFamily="34" charset="0"/>
                <a:cs typeface="Amazon Ember" panose="020B0603020204020204" pitchFamily="34" charset="0"/>
              </a:rPr>
              <a:t>Serverless</a:t>
            </a:r>
            <a:r>
              <a:rPr lang="en-US" b="0" dirty="0">
                <a:latin typeface="Amazon Ember" panose="020B0603020204020204" pitchFamily="34" charset="0"/>
                <a:ea typeface="Amazon Ember" panose="020B0603020204020204" pitchFamily="34" charset="0"/>
                <a:cs typeface="Amazon Ember" panose="020B0603020204020204" pitchFamily="34" charset="0"/>
              </a:rPr>
              <a:t> at AWS</a:t>
            </a:r>
          </a:p>
        </p:txBody>
      </p:sp>
      <p:grpSp>
        <p:nvGrpSpPr>
          <p:cNvPr id="46" name="Group 45"/>
          <p:cNvGrpSpPr/>
          <p:nvPr/>
        </p:nvGrpSpPr>
        <p:grpSpPr>
          <a:xfrm>
            <a:off x="6168836" y="1634347"/>
            <a:ext cx="931614" cy="675278"/>
            <a:chOff x="6869159" y="1532189"/>
            <a:chExt cx="931614" cy="675278"/>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864" y="1532189"/>
              <a:ext cx="408586" cy="490304"/>
            </a:xfrm>
            <a:prstGeom prst="rect">
              <a:avLst/>
            </a:prstGeom>
          </p:spPr>
        </p:pic>
        <p:sp>
          <p:nvSpPr>
            <p:cNvPr id="7" name="TextBox 6"/>
            <p:cNvSpPr txBox="1"/>
            <p:nvPr/>
          </p:nvSpPr>
          <p:spPr>
            <a:xfrm>
              <a:off x="6869159" y="2077928"/>
              <a:ext cx="931614"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a:t>
              </a:r>
            </a:p>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Lambda</a:t>
              </a:r>
            </a:p>
          </p:txBody>
        </p:sp>
      </p:grpSp>
      <p:grpSp>
        <p:nvGrpSpPr>
          <p:cNvPr id="45" name="Group 44"/>
          <p:cNvGrpSpPr/>
          <p:nvPr/>
        </p:nvGrpSpPr>
        <p:grpSpPr>
          <a:xfrm>
            <a:off x="8174608" y="1635342"/>
            <a:ext cx="826047" cy="667176"/>
            <a:chOff x="7574632" y="1521129"/>
            <a:chExt cx="826047" cy="667176"/>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161" y="1521129"/>
              <a:ext cx="402988" cy="483586"/>
            </a:xfrm>
            <a:prstGeom prst="rect">
              <a:avLst/>
            </a:prstGeom>
          </p:spPr>
        </p:pic>
        <p:sp>
          <p:nvSpPr>
            <p:cNvPr id="9" name="TextBox 8"/>
            <p:cNvSpPr txBox="1"/>
            <p:nvPr/>
          </p:nvSpPr>
          <p:spPr>
            <a:xfrm>
              <a:off x="7574632" y="2058766"/>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Kinesis</a:t>
              </a:r>
            </a:p>
          </p:txBody>
        </p:sp>
      </p:grpSp>
      <p:grpSp>
        <p:nvGrpSpPr>
          <p:cNvPr id="47" name="Group 46"/>
          <p:cNvGrpSpPr/>
          <p:nvPr/>
        </p:nvGrpSpPr>
        <p:grpSpPr>
          <a:xfrm>
            <a:off x="6223946" y="2676158"/>
            <a:ext cx="826047" cy="896480"/>
            <a:chOff x="6639046" y="2769819"/>
            <a:chExt cx="826047" cy="89648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014" y="2769819"/>
              <a:ext cx="391025" cy="469231"/>
            </a:xfrm>
            <a:prstGeom prst="rect">
              <a:avLst/>
            </a:prstGeom>
          </p:spPr>
        </p:pic>
        <p:sp>
          <p:nvSpPr>
            <p:cNvPr id="11" name="TextBox 10"/>
            <p:cNvSpPr txBox="1"/>
            <p:nvPr/>
          </p:nvSpPr>
          <p:spPr>
            <a:xfrm>
              <a:off x="6639046" y="3301844"/>
              <a:ext cx="826047" cy="364455"/>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S3</a:t>
              </a:r>
            </a:p>
          </p:txBody>
        </p:sp>
      </p:grpSp>
      <p:grpSp>
        <p:nvGrpSpPr>
          <p:cNvPr id="51" name="Group 50"/>
          <p:cNvGrpSpPr/>
          <p:nvPr/>
        </p:nvGrpSpPr>
        <p:grpSpPr>
          <a:xfrm>
            <a:off x="6132024" y="3681433"/>
            <a:ext cx="1010372" cy="654101"/>
            <a:chOff x="6755415" y="3866733"/>
            <a:chExt cx="1010372" cy="654101"/>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088" y="3866733"/>
              <a:ext cx="391025" cy="469230"/>
            </a:xfrm>
            <a:prstGeom prst="rect">
              <a:avLst/>
            </a:prstGeom>
          </p:spPr>
        </p:pic>
        <p:sp>
          <p:nvSpPr>
            <p:cNvPr id="13" name="TextBox 12"/>
            <p:cNvSpPr txBox="1"/>
            <p:nvPr/>
          </p:nvSpPr>
          <p:spPr>
            <a:xfrm>
              <a:off x="6755415" y="439129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API Gateway</a:t>
              </a:r>
            </a:p>
          </p:txBody>
        </p:sp>
      </p:grpSp>
      <p:grpSp>
        <p:nvGrpSpPr>
          <p:cNvPr id="49" name="Group 48"/>
          <p:cNvGrpSpPr/>
          <p:nvPr/>
        </p:nvGrpSpPr>
        <p:grpSpPr>
          <a:xfrm>
            <a:off x="8040288" y="2676158"/>
            <a:ext cx="1010372" cy="682635"/>
            <a:chOff x="7433024" y="3262867"/>
            <a:chExt cx="1010372" cy="682635"/>
          </a:xfrm>
        </p:grpSpPr>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0432" y="3262867"/>
              <a:ext cx="408585" cy="490302"/>
            </a:xfrm>
            <a:prstGeom prst="rect">
              <a:avLst/>
            </a:prstGeom>
          </p:spPr>
        </p:pic>
        <p:sp>
          <p:nvSpPr>
            <p:cNvPr id="15" name="TextBox 14"/>
            <p:cNvSpPr txBox="1"/>
            <p:nvPr/>
          </p:nvSpPr>
          <p:spPr>
            <a:xfrm>
              <a:off x="7433024" y="3815963"/>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SQS</a:t>
              </a:r>
            </a:p>
          </p:txBody>
        </p:sp>
      </p:grpSp>
      <p:grpSp>
        <p:nvGrpSpPr>
          <p:cNvPr id="50" name="Group 49"/>
          <p:cNvGrpSpPr/>
          <p:nvPr/>
        </p:nvGrpSpPr>
        <p:grpSpPr>
          <a:xfrm>
            <a:off x="7065651" y="2680707"/>
            <a:ext cx="1010372" cy="630494"/>
            <a:chOff x="7404961" y="2506363"/>
            <a:chExt cx="1010372" cy="630494"/>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0432" y="2506363"/>
              <a:ext cx="407600" cy="451496"/>
            </a:xfrm>
            <a:prstGeom prst="rect">
              <a:avLst/>
            </a:prstGeom>
          </p:spPr>
        </p:pic>
        <p:sp>
          <p:nvSpPr>
            <p:cNvPr id="17" name="TextBox 16"/>
            <p:cNvSpPr txBox="1"/>
            <p:nvPr/>
          </p:nvSpPr>
          <p:spPr>
            <a:xfrm>
              <a:off x="7404961" y="3007318"/>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DynamoDB</a:t>
              </a:r>
            </a:p>
          </p:txBody>
        </p:sp>
      </p:grpSp>
      <p:grpSp>
        <p:nvGrpSpPr>
          <p:cNvPr id="48" name="Group 47"/>
          <p:cNvGrpSpPr/>
          <p:nvPr/>
        </p:nvGrpSpPr>
        <p:grpSpPr>
          <a:xfrm>
            <a:off x="8224145" y="3743169"/>
            <a:ext cx="726971" cy="670614"/>
            <a:chOff x="8366704" y="4065035"/>
            <a:chExt cx="726971" cy="670614"/>
          </a:xfrm>
        </p:grpSpPr>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4450" y="4065035"/>
              <a:ext cx="411480" cy="493776"/>
            </a:xfrm>
            <a:prstGeom prst="rect">
              <a:avLst/>
            </a:prstGeom>
          </p:spPr>
        </p:pic>
        <p:sp>
          <p:nvSpPr>
            <p:cNvPr id="19" name="TextBox 18"/>
            <p:cNvSpPr txBox="1"/>
            <p:nvPr/>
          </p:nvSpPr>
          <p:spPr>
            <a:xfrm>
              <a:off x="8366704" y="4606110"/>
              <a:ext cx="726971"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IoT</a:t>
              </a:r>
            </a:p>
          </p:txBody>
        </p:sp>
      </p:grpSp>
      <p:grpSp>
        <p:nvGrpSpPr>
          <p:cNvPr id="37" name="Group 36"/>
          <p:cNvGrpSpPr/>
          <p:nvPr/>
        </p:nvGrpSpPr>
        <p:grpSpPr>
          <a:xfrm>
            <a:off x="3456301" y="1723099"/>
            <a:ext cx="826047" cy="653537"/>
            <a:chOff x="3746478" y="1724609"/>
            <a:chExt cx="826047" cy="653537"/>
          </a:xfrm>
        </p:grpSpPr>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58526" y="1724609"/>
              <a:ext cx="397542" cy="477051"/>
            </a:xfrm>
            <a:prstGeom prst="rect">
              <a:avLst/>
            </a:prstGeom>
          </p:spPr>
        </p:pic>
        <p:sp>
          <p:nvSpPr>
            <p:cNvPr id="21" name="TextBox 20"/>
            <p:cNvSpPr txBox="1"/>
            <p:nvPr/>
          </p:nvSpPr>
          <p:spPr>
            <a:xfrm>
              <a:off x="3746478" y="224860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EMR</a:t>
              </a:r>
            </a:p>
          </p:txBody>
        </p:sp>
      </p:grpSp>
      <p:grpSp>
        <p:nvGrpSpPr>
          <p:cNvPr id="2" name="Group 1"/>
          <p:cNvGrpSpPr/>
          <p:nvPr/>
        </p:nvGrpSpPr>
        <p:grpSpPr>
          <a:xfrm>
            <a:off x="3274249" y="2844667"/>
            <a:ext cx="1152305" cy="673448"/>
            <a:chOff x="3320549" y="2844667"/>
            <a:chExt cx="1152305" cy="673448"/>
          </a:xfrm>
        </p:grpSpPr>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90443" y="2844667"/>
              <a:ext cx="411480" cy="485681"/>
            </a:xfrm>
            <a:prstGeom prst="rect">
              <a:avLst/>
            </a:prstGeom>
          </p:spPr>
        </p:pic>
        <p:sp>
          <p:nvSpPr>
            <p:cNvPr id="23" name="TextBox 22"/>
            <p:cNvSpPr txBox="1"/>
            <p:nvPr/>
          </p:nvSpPr>
          <p:spPr>
            <a:xfrm>
              <a:off x="3320549" y="338857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ElastiCache</a:t>
              </a:r>
            </a:p>
          </p:txBody>
        </p:sp>
      </p:grpSp>
      <p:grpSp>
        <p:nvGrpSpPr>
          <p:cNvPr id="42" name="Group 41"/>
          <p:cNvGrpSpPr/>
          <p:nvPr/>
        </p:nvGrpSpPr>
        <p:grpSpPr>
          <a:xfrm>
            <a:off x="4179845" y="3569954"/>
            <a:ext cx="1010372" cy="633499"/>
            <a:chOff x="4626711" y="3543355"/>
            <a:chExt cx="1010372" cy="633499"/>
          </a:xfrm>
        </p:grpSpPr>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4813" y="3543355"/>
              <a:ext cx="391025" cy="452123"/>
            </a:xfrm>
            <a:prstGeom prst="rect">
              <a:avLst/>
            </a:prstGeom>
          </p:spPr>
        </p:pic>
        <p:sp>
          <p:nvSpPr>
            <p:cNvPr id="25" name="TextBox 24"/>
            <p:cNvSpPr txBox="1"/>
            <p:nvPr/>
          </p:nvSpPr>
          <p:spPr>
            <a:xfrm>
              <a:off x="4626711" y="4047315"/>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RDS</a:t>
              </a:r>
            </a:p>
          </p:txBody>
        </p:sp>
      </p:grpSp>
      <p:grpSp>
        <p:nvGrpSpPr>
          <p:cNvPr id="43" name="Group 42"/>
          <p:cNvGrpSpPr/>
          <p:nvPr/>
        </p:nvGrpSpPr>
        <p:grpSpPr>
          <a:xfrm>
            <a:off x="4811738" y="2880488"/>
            <a:ext cx="1152305" cy="615360"/>
            <a:chOff x="4969224" y="2482745"/>
            <a:chExt cx="1152305" cy="615360"/>
          </a:xfrm>
        </p:grpSpPr>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47910" y="2482745"/>
              <a:ext cx="411480" cy="452628"/>
            </a:xfrm>
            <a:prstGeom prst="rect">
              <a:avLst/>
            </a:prstGeom>
          </p:spPr>
        </p:pic>
        <p:sp>
          <p:nvSpPr>
            <p:cNvPr id="27" name="TextBox 26"/>
            <p:cNvSpPr txBox="1"/>
            <p:nvPr/>
          </p:nvSpPr>
          <p:spPr>
            <a:xfrm>
              <a:off x="4969224" y="2968566"/>
              <a:ext cx="1152305"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b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b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Redshift</a:t>
              </a:r>
            </a:p>
          </p:txBody>
        </p:sp>
      </p:grpSp>
      <p:grpSp>
        <p:nvGrpSpPr>
          <p:cNvPr id="44" name="Group 43"/>
          <p:cNvGrpSpPr/>
          <p:nvPr/>
        </p:nvGrpSpPr>
        <p:grpSpPr>
          <a:xfrm>
            <a:off x="4333841" y="1723099"/>
            <a:ext cx="1463417" cy="646779"/>
            <a:chOff x="4822554" y="1622878"/>
            <a:chExt cx="1463417" cy="646779"/>
          </a:xfrm>
        </p:grpSpPr>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2622" y="1622878"/>
              <a:ext cx="407469" cy="488963"/>
            </a:xfrm>
            <a:prstGeom prst="rect">
              <a:avLst/>
            </a:prstGeom>
          </p:spPr>
        </p:pic>
        <p:sp>
          <p:nvSpPr>
            <p:cNvPr id="29" name="TextBox 28"/>
            <p:cNvSpPr txBox="1"/>
            <p:nvPr/>
          </p:nvSpPr>
          <p:spPr>
            <a:xfrm>
              <a:off x="4822554" y="2140118"/>
              <a:ext cx="146341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ES</a:t>
              </a:r>
            </a:p>
          </p:txBody>
        </p:sp>
      </p:grpSp>
      <p:sp>
        <p:nvSpPr>
          <p:cNvPr id="31" name="TextBox 30"/>
          <p:cNvSpPr txBox="1"/>
          <p:nvPr/>
        </p:nvSpPr>
        <p:spPr>
          <a:xfrm>
            <a:off x="3919034" y="1097444"/>
            <a:ext cx="1201082"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Managed</a:t>
            </a:r>
          </a:p>
        </p:txBody>
      </p:sp>
      <p:sp>
        <p:nvSpPr>
          <p:cNvPr id="32" name="TextBox 31"/>
          <p:cNvSpPr txBox="1"/>
          <p:nvPr/>
        </p:nvSpPr>
        <p:spPr>
          <a:xfrm>
            <a:off x="6936027" y="1109018"/>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Serverless</a:t>
            </a:r>
          </a:p>
        </p:txBody>
      </p:sp>
      <p:grpSp>
        <p:nvGrpSpPr>
          <p:cNvPr id="5" name="Group 4"/>
          <p:cNvGrpSpPr/>
          <p:nvPr/>
        </p:nvGrpSpPr>
        <p:grpSpPr>
          <a:xfrm>
            <a:off x="967507" y="1761436"/>
            <a:ext cx="935054" cy="739584"/>
            <a:chOff x="967507" y="1761436"/>
            <a:chExt cx="935054" cy="739584"/>
          </a:xfrm>
        </p:grpSpPr>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36321" y="1761436"/>
              <a:ext cx="408586" cy="490304"/>
            </a:xfrm>
            <a:prstGeom prst="rect">
              <a:avLst/>
            </a:prstGeom>
          </p:spPr>
        </p:pic>
        <p:sp>
          <p:nvSpPr>
            <p:cNvPr id="35" name="TextBox 34"/>
            <p:cNvSpPr txBox="1"/>
            <p:nvPr/>
          </p:nvSpPr>
          <p:spPr>
            <a:xfrm>
              <a:off x="967507" y="2341651"/>
              <a:ext cx="935054" cy="15936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EC2</a:t>
              </a:r>
            </a:p>
          </p:txBody>
        </p:sp>
      </p:grpSp>
      <p:grpSp>
        <p:nvGrpSpPr>
          <p:cNvPr id="52" name="Group 51"/>
          <p:cNvGrpSpPr/>
          <p:nvPr/>
        </p:nvGrpSpPr>
        <p:grpSpPr>
          <a:xfrm>
            <a:off x="125582" y="3390230"/>
            <a:ext cx="1152143" cy="1051636"/>
            <a:chOff x="37884" y="3089696"/>
            <a:chExt cx="1152143" cy="1051636"/>
          </a:xfrm>
        </p:grpSpPr>
        <p:pic>
          <p:nvPicPr>
            <p:cNvPr id="38" name="Picture 37"/>
            <p:cNvPicPr>
              <a:picLocks noChangeAspect="1"/>
            </p:cNvPicPr>
            <p:nvPr/>
          </p:nvPicPr>
          <p:blipFill>
            <a:blip r:embed="rId16"/>
            <a:stretch>
              <a:fillRect/>
            </a:stretch>
          </p:blipFill>
          <p:spPr>
            <a:xfrm>
              <a:off x="309156" y="3089696"/>
              <a:ext cx="609600" cy="609600"/>
            </a:xfrm>
            <a:prstGeom prst="rect">
              <a:avLst/>
            </a:prstGeom>
          </p:spPr>
        </p:pic>
        <p:sp>
          <p:nvSpPr>
            <p:cNvPr id="39" name="TextBox 38"/>
            <p:cNvSpPr txBox="1"/>
            <p:nvPr/>
          </p:nvSpPr>
          <p:spPr>
            <a:xfrm>
              <a:off x="37884" y="3725834"/>
              <a:ext cx="1152143" cy="415498"/>
            </a:xfrm>
            <a:prstGeom prst="rect">
              <a:avLst/>
            </a:prstGeom>
            <a:noFill/>
          </p:spPr>
          <p:txBody>
            <a:bodyPr wrap="square" rtlCol="0">
              <a:spAutoFit/>
            </a:bodyPr>
            <a:lstStyle/>
            <a:p>
              <a:pPr algn="ct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Microsoft SQL Server</a:t>
              </a:r>
            </a:p>
          </p:txBody>
        </p:sp>
      </p:grpSp>
      <p:sp>
        <p:nvSpPr>
          <p:cNvPr id="41" name="TextBox 40"/>
          <p:cNvSpPr txBox="1"/>
          <p:nvPr/>
        </p:nvSpPr>
        <p:spPr>
          <a:xfrm>
            <a:off x="992577" y="1096383"/>
            <a:ext cx="1475744" cy="338554"/>
          </a:xfrm>
          <a:prstGeom prst="rect">
            <a:avLst/>
          </a:prstGeom>
          <a:noFill/>
        </p:spPr>
        <p:txBody>
          <a:bodyPr wrap="square" rtlCol="0">
            <a:spAutoFit/>
          </a:bodyPr>
          <a:lstStyle/>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“On EC2”</a:t>
            </a:r>
          </a:p>
        </p:txBody>
      </p:sp>
      <p:grpSp>
        <p:nvGrpSpPr>
          <p:cNvPr id="55" name="Group 54"/>
          <p:cNvGrpSpPr/>
          <p:nvPr/>
        </p:nvGrpSpPr>
        <p:grpSpPr>
          <a:xfrm>
            <a:off x="7162531" y="1636399"/>
            <a:ext cx="826047" cy="651083"/>
            <a:chOff x="7125955" y="1660783"/>
            <a:chExt cx="826047" cy="651083"/>
          </a:xfrm>
        </p:grpSpPr>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4755" y="1660783"/>
              <a:ext cx="433845" cy="520615"/>
            </a:xfrm>
            <a:prstGeom prst="rect">
              <a:avLst/>
            </a:prstGeom>
          </p:spPr>
        </p:pic>
        <p:sp>
          <p:nvSpPr>
            <p:cNvPr id="54" name="TextBox 53"/>
            <p:cNvSpPr txBox="1"/>
            <p:nvPr/>
          </p:nvSpPr>
          <p:spPr>
            <a:xfrm>
              <a:off x="7125955" y="2182327"/>
              <a:ext cx="826047"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Cognito</a:t>
              </a:r>
            </a:p>
          </p:txBody>
        </p:sp>
      </p:gr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391122" y="3656438"/>
            <a:ext cx="460413" cy="522631"/>
          </a:xfrm>
          <a:prstGeom prst="rect">
            <a:avLst/>
          </a:prstGeom>
        </p:spPr>
      </p:pic>
      <p:sp>
        <p:nvSpPr>
          <p:cNvPr id="57" name="TextBox 56"/>
          <p:cNvSpPr txBox="1"/>
          <p:nvPr/>
        </p:nvSpPr>
        <p:spPr>
          <a:xfrm>
            <a:off x="7106341" y="4205994"/>
            <a:ext cx="1010372" cy="129539"/>
          </a:xfrm>
          <a:prstGeom prst="rect">
            <a:avLst/>
          </a:prstGeom>
          <a:noFill/>
        </p:spPr>
        <p:txBody>
          <a:bodyPr wrap="square" lIns="0" tIns="0" rIns="0" bIns="0" rtlCol="0" anchor="t">
            <a:noAutofit/>
          </a:bodyPr>
          <a:lstStyle/>
          <a:p>
            <a:pPr algn="ct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CloudWatch</a:t>
            </a:r>
          </a:p>
        </p:txBody>
      </p:sp>
      <p:pic>
        <p:nvPicPr>
          <p:cNvPr id="1026" name="Picture 2" descr="mage result for docke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85745" y="3709443"/>
            <a:ext cx="918756" cy="78477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p:nvPr/>
        </p:nvCxnSpPr>
        <p:spPr>
          <a:xfrm>
            <a:off x="2851355" y="1109018"/>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62351" y="1120992"/>
            <a:ext cx="19664" cy="36006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45645" y="2762865"/>
            <a:ext cx="2378777"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5" name="Picture 1024"/>
          <p:cNvPicPr>
            <a:picLocks noChangeAspect="1"/>
          </p:cNvPicPr>
          <p:nvPr/>
        </p:nvPicPr>
        <p:blipFill>
          <a:blip r:embed="rId20"/>
          <a:stretch>
            <a:fillRect/>
          </a:stretch>
        </p:blipFill>
        <p:spPr>
          <a:xfrm>
            <a:off x="1169332" y="2917706"/>
            <a:ext cx="691373" cy="752634"/>
          </a:xfrm>
          <a:prstGeom prst="rect">
            <a:avLst/>
          </a:prstGeom>
        </p:spPr>
      </p:pic>
      <p:pic>
        <p:nvPicPr>
          <p:cNvPr id="1028" name="Picture 1027"/>
          <p:cNvPicPr>
            <a:picLocks noChangeAspect="1"/>
          </p:cNvPicPr>
          <p:nvPr/>
        </p:nvPicPr>
        <p:blipFill>
          <a:blip r:embed="rId21"/>
          <a:stretch>
            <a:fillRect/>
          </a:stretch>
        </p:blipFill>
        <p:spPr>
          <a:xfrm>
            <a:off x="1706657" y="3275203"/>
            <a:ext cx="1310627" cy="640751"/>
          </a:xfrm>
          <a:prstGeom prst="rect">
            <a:avLst/>
          </a:prstGeom>
        </p:spPr>
      </p:pic>
    </p:spTree>
    <p:extLst>
      <p:ext uri="{BB962C8B-B14F-4D97-AF65-F5344CB8AC3E}">
        <p14:creationId xmlns:p14="http://schemas.microsoft.com/office/powerpoint/2010/main" val="285719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DAA-8D3F-4A44-8A9A-7726A947A0D1}"/>
              </a:ext>
            </a:extLst>
          </p:cNvPr>
          <p:cNvSpPr>
            <a:spLocks noGrp="1"/>
          </p:cNvSpPr>
          <p:nvPr>
            <p:ph type="title"/>
          </p:nvPr>
        </p:nvSpPr>
        <p:spPr/>
        <p:txBody>
          <a:bodyPr/>
          <a:lstStyle/>
          <a:p>
            <a:r>
              <a:rPr lang="en-US" dirty="0" err="1"/>
              <a:t>Serverless</a:t>
            </a:r>
            <a:r>
              <a:rPr lang="en-US" dirty="0"/>
              <a:t> Application Model</a:t>
            </a:r>
          </a:p>
        </p:txBody>
      </p:sp>
      <p:sp>
        <p:nvSpPr>
          <p:cNvPr id="3" name="Content Placeholder 2">
            <a:extLst>
              <a:ext uri="{FF2B5EF4-FFF2-40B4-BE49-F238E27FC236}">
                <a16:creationId xmlns:a16="http://schemas.microsoft.com/office/drawing/2014/main" id="{24A78DBA-52BD-9842-9E7B-6CC316E40FD7}"/>
              </a:ext>
            </a:extLst>
          </p:cNvPr>
          <p:cNvSpPr>
            <a:spLocks noGrp="1"/>
          </p:cNvSpPr>
          <p:nvPr>
            <p:ph sz="half" idx="12"/>
          </p:nvPr>
        </p:nvSpPr>
        <p:spPr/>
        <p:txBody>
          <a:bodyPr/>
          <a:lstStyle/>
          <a:p>
            <a:pPr marL="342900" indent="-342900">
              <a:buFont typeface="Arial" panose="020B0604020202020204" pitchFamily="34" charset="0"/>
              <a:buChar char="•"/>
            </a:pPr>
            <a:r>
              <a:rPr lang="en-US" dirty="0" err="1"/>
              <a:t>CloudFormation</a:t>
            </a:r>
            <a:r>
              <a:rPr lang="en-US" dirty="0"/>
              <a:t> extension optimized for </a:t>
            </a:r>
            <a:r>
              <a:rPr lang="en-US" dirty="0" err="1"/>
              <a:t>Serverless</a:t>
            </a:r>
            <a:endParaRPr lang="en-US" dirty="0"/>
          </a:p>
          <a:p>
            <a:pPr marL="342900" indent="-342900">
              <a:buFont typeface="Arial" panose="020B0604020202020204" pitchFamily="34" charset="0"/>
              <a:buChar char="•"/>
            </a:pPr>
            <a:r>
              <a:rPr lang="en-US" dirty="0"/>
              <a:t>New </a:t>
            </a:r>
            <a:r>
              <a:rPr lang="en-US" dirty="0" err="1"/>
              <a:t>serverless</a:t>
            </a:r>
            <a:r>
              <a:rPr lang="en-US" dirty="0"/>
              <a:t> resource types: functions, API and tables</a:t>
            </a:r>
          </a:p>
          <a:p>
            <a:pPr marL="342900" indent="-342900">
              <a:buFont typeface="Arial" panose="020B0604020202020204" pitchFamily="34" charset="0"/>
              <a:buChar char="•"/>
            </a:pPr>
            <a:r>
              <a:rPr lang="en-US" dirty="0"/>
              <a:t>Supports anything </a:t>
            </a:r>
            <a:r>
              <a:rPr lang="en-US" dirty="0" err="1"/>
              <a:t>CloudFormation</a:t>
            </a:r>
            <a:r>
              <a:rPr lang="en-US" dirty="0"/>
              <a:t> supports</a:t>
            </a:r>
          </a:p>
          <a:p>
            <a:pPr marL="342900" indent="-342900">
              <a:buFont typeface="Arial" panose="020B0604020202020204" pitchFamily="34" charset="0"/>
              <a:buChar char="•"/>
            </a:pPr>
            <a:r>
              <a:rPr lang="en-US" dirty="0"/>
              <a:t>Open specification (Apache 2.0)</a:t>
            </a:r>
          </a:p>
          <a:p>
            <a:pPr marL="342900" indent="-342900">
              <a:buFont typeface="Arial" panose="020B0604020202020204" pitchFamily="34" charset="0"/>
              <a:buChar char="•"/>
            </a:pP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awslabs</a:t>
            </a:r>
            <a:r>
              <a:rPr lang="en-US" dirty="0">
                <a:solidFill>
                  <a:schemeClr val="bg1"/>
                </a:solidFill>
              </a:rPr>
              <a:t>/</a:t>
            </a:r>
            <a:r>
              <a:rPr lang="en-US" dirty="0" err="1">
                <a:solidFill>
                  <a:schemeClr val="bg1"/>
                </a:solidFill>
              </a:rPr>
              <a:t>serverless</a:t>
            </a:r>
            <a:r>
              <a:rPr lang="en-US" dirty="0">
                <a:solidFill>
                  <a:schemeClr val="bg1"/>
                </a:solidFill>
              </a:rPr>
              <a:t>-application-model</a:t>
            </a:r>
          </a:p>
        </p:txBody>
      </p:sp>
      <p:pic>
        <p:nvPicPr>
          <p:cNvPr id="4" name="Picture 3">
            <a:extLst>
              <a:ext uri="{FF2B5EF4-FFF2-40B4-BE49-F238E27FC236}">
                <a16:creationId xmlns:a16="http://schemas.microsoft.com/office/drawing/2014/main" id="{60CDF507-66F8-6149-9C71-5AC9A3BED1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31" t="14920" r="18634" b="12104"/>
          <a:stretch/>
        </p:blipFill>
        <p:spPr>
          <a:xfrm>
            <a:off x="7497263" y="3068533"/>
            <a:ext cx="1111899" cy="1684253"/>
          </a:xfrm>
          <a:prstGeom prst="rect">
            <a:avLst/>
          </a:prstGeom>
        </p:spPr>
      </p:pic>
    </p:spTree>
    <p:extLst>
      <p:ext uri="{BB962C8B-B14F-4D97-AF65-F5344CB8AC3E}">
        <p14:creationId xmlns:p14="http://schemas.microsoft.com/office/powerpoint/2010/main" val="372622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6DC6E2-5404-8746-9360-19B8B3D46111}"/>
              </a:ext>
            </a:extLst>
          </p:cNvPr>
          <p:cNvSpPr>
            <a:spLocks noGrp="1"/>
          </p:cNvSpPr>
          <p:nvPr>
            <p:ph type="title"/>
          </p:nvPr>
        </p:nvSpPr>
        <p:spPr/>
        <p:txBody>
          <a:bodyPr/>
          <a:lstStyle/>
          <a:p>
            <a:r>
              <a:rPr lang="en-US" dirty="0"/>
              <a:t>Deployment using AWS Lambda</a:t>
            </a:r>
          </a:p>
        </p:txBody>
      </p:sp>
      <p:pic>
        <p:nvPicPr>
          <p:cNvPr id="6" name="Picture 5">
            <a:extLst>
              <a:ext uri="{FF2B5EF4-FFF2-40B4-BE49-F238E27FC236}">
                <a16:creationId xmlns:a16="http://schemas.microsoft.com/office/drawing/2014/main" id="{9D0F79BA-9486-5E4B-B6A8-0622C81C236B}"/>
              </a:ext>
            </a:extLst>
          </p:cNvPr>
          <p:cNvPicPr>
            <a:picLocks noChangeAspect="1"/>
          </p:cNvPicPr>
          <p:nvPr/>
        </p:nvPicPr>
        <p:blipFill>
          <a:blip r:embed="rId2"/>
          <a:stretch>
            <a:fillRect/>
          </a:stretch>
        </p:blipFill>
        <p:spPr>
          <a:xfrm>
            <a:off x="2893085" y="2113171"/>
            <a:ext cx="779592" cy="810164"/>
          </a:xfrm>
          <a:prstGeom prst="rect">
            <a:avLst/>
          </a:prstGeom>
        </p:spPr>
      </p:pic>
      <p:pic>
        <p:nvPicPr>
          <p:cNvPr id="7" name="Picture 6">
            <a:extLst>
              <a:ext uri="{FF2B5EF4-FFF2-40B4-BE49-F238E27FC236}">
                <a16:creationId xmlns:a16="http://schemas.microsoft.com/office/drawing/2014/main" id="{AA142DBC-44BE-C944-9E0C-802ED8418807}"/>
              </a:ext>
            </a:extLst>
          </p:cNvPr>
          <p:cNvPicPr>
            <a:picLocks noChangeAspect="1"/>
          </p:cNvPicPr>
          <p:nvPr/>
        </p:nvPicPr>
        <p:blipFill>
          <a:blip r:embed="rId3"/>
          <a:stretch>
            <a:fillRect/>
          </a:stretch>
        </p:blipFill>
        <p:spPr>
          <a:xfrm>
            <a:off x="1502075" y="2116287"/>
            <a:ext cx="683952" cy="823942"/>
          </a:xfrm>
          <a:prstGeom prst="rect">
            <a:avLst/>
          </a:prstGeom>
        </p:spPr>
      </p:pic>
      <p:pic>
        <p:nvPicPr>
          <p:cNvPr id="8" name="Picture 7">
            <a:extLst>
              <a:ext uri="{FF2B5EF4-FFF2-40B4-BE49-F238E27FC236}">
                <a16:creationId xmlns:a16="http://schemas.microsoft.com/office/drawing/2014/main" id="{256C6748-BE05-0846-B0F7-3FF6B185420D}"/>
              </a:ext>
            </a:extLst>
          </p:cNvPr>
          <p:cNvPicPr>
            <a:picLocks noChangeAspect="1"/>
          </p:cNvPicPr>
          <p:nvPr/>
        </p:nvPicPr>
        <p:blipFill>
          <a:blip r:embed="rId2"/>
          <a:stretch>
            <a:fillRect/>
          </a:stretch>
        </p:blipFill>
        <p:spPr>
          <a:xfrm>
            <a:off x="6461545" y="1221595"/>
            <a:ext cx="779592" cy="810164"/>
          </a:xfrm>
          <a:prstGeom prst="rect">
            <a:avLst/>
          </a:prstGeom>
        </p:spPr>
      </p:pic>
      <p:pic>
        <p:nvPicPr>
          <p:cNvPr id="9" name="Picture 8">
            <a:extLst>
              <a:ext uri="{FF2B5EF4-FFF2-40B4-BE49-F238E27FC236}">
                <a16:creationId xmlns:a16="http://schemas.microsoft.com/office/drawing/2014/main" id="{B775D887-6A7C-4A46-82C3-5CD8D7268CE0}"/>
              </a:ext>
            </a:extLst>
          </p:cNvPr>
          <p:cNvPicPr>
            <a:picLocks noChangeAspect="1"/>
          </p:cNvPicPr>
          <p:nvPr/>
        </p:nvPicPr>
        <p:blipFill>
          <a:blip r:embed="rId3"/>
          <a:stretch>
            <a:fillRect/>
          </a:stretch>
        </p:blipFill>
        <p:spPr>
          <a:xfrm>
            <a:off x="5070535" y="1214706"/>
            <a:ext cx="683952" cy="823942"/>
          </a:xfrm>
          <a:prstGeom prst="rect">
            <a:avLst/>
          </a:prstGeom>
        </p:spPr>
      </p:pic>
      <p:pic>
        <p:nvPicPr>
          <p:cNvPr id="10" name="Picture 9">
            <a:extLst>
              <a:ext uri="{FF2B5EF4-FFF2-40B4-BE49-F238E27FC236}">
                <a16:creationId xmlns:a16="http://schemas.microsoft.com/office/drawing/2014/main" id="{738E3AF1-8113-854F-BA6C-D3A5C685F3E9}"/>
              </a:ext>
            </a:extLst>
          </p:cNvPr>
          <p:cNvPicPr>
            <a:picLocks noChangeAspect="1"/>
          </p:cNvPicPr>
          <p:nvPr/>
        </p:nvPicPr>
        <p:blipFill>
          <a:blip r:embed="rId2"/>
          <a:stretch>
            <a:fillRect/>
          </a:stretch>
        </p:blipFill>
        <p:spPr>
          <a:xfrm>
            <a:off x="6461545" y="3047519"/>
            <a:ext cx="779592" cy="810164"/>
          </a:xfrm>
          <a:prstGeom prst="rect">
            <a:avLst/>
          </a:prstGeom>
        </p:spPr>
      </p:pic>
      <p:pic>
        <p:nvPicPr>
          <p:cNvPr id="11" name="Picture 10">
            <a:extLst>
              <a:ext uri="{FF2B5EF4-FFF2-40B4-BE49-F238E27FC236}">
                <a16:creationId xmlns:a16="http://schemas.microsoft.com/office/drawing/2014/main" id="{402300DF-3A26-3349-A472-386870FACDD2}"/>
              </a:ext>
            </a:extLst>
          </p:cNvPr>
          <p:cNvPicPr>
            <a:picLocks noChangeAspect="1"/>
          </p:cNvPicPr>
          <p:nvPr/>
        </p:nvPicPr>
        <p:blipFill>
          <a:blip r:embed="rId3"/>
          <a:stretch>
            <a:fillRect/>
          </a:stretch>
        </p:blipFill>
        <p:spPr>
          <a:xfrm>
            <a:off x="5070535" y="3040630"/>
            <a:ext cx="683952" cy="823942"/>
          </a:xfrm>
          <a:prstGeom prst="rect">
            <a:avLst/>
          </a:prstGeom>
        </p:spPr>
      </p:pic>
      <p:cxnSp>
        <p:nvCxnSpPr>
          <p:cNvPr id="13" name="Elbow Connector 12">
            <a:extLst>
              <a:ext uri="{FF2B5EF4-FFF2-40B4-BE49-F238E27FC236}">
                <a16:creationId xmlns:a16="http://schemas.microsoft.com/office/drawing/2014/main" id="{2C4D3F27-BB9F-B94B-A08B-52C0A4DFD655}"/>
              </a:ext>
            </a:extLst>
          </p:cNvPr>
          <p:cNvCxnSpPr>
            <a:endCxn id="11" idx="1"/>
          </p:cNvCxnSpPr>
          <p:nvPr/>
        </p:nvCxnSpPr>
        <p:spPr>
          <a:xfrm>
            <a:off x="3672677" y="2527540"/>
            <a:ext cx="1397858" cy="92506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CE105073-E15D-BC42-A215-8C08D04D5BFC}"/>
              </a:ext>
            </a:extLst>
          </p:cNvPr>
          <p:cNvCxnSpPr>
            <a:stCxn id="6" idx="3"/>
            <a:endCxn id="9" idx="1"/>
          </p:cNvCxnSpPr>
          <p:nvPr/>
        </p:nvCxnSpPr>
        <p:spPr>
          <a:xfrm flipV="1">
            <a:off x="3672677" y="1626677"/>
            <a:ext cx="1397858" cy="89157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B1EE023-6D9C-8748-AA0B-2C2386210BF9}"/>
              </a:ext>
            </a:extLst>
          </p:cNvPr>
          <p:cNvCxnSpPr>
            <a:stCxn id="7" idx="3"/>
            <a:endCxn id="6" idx="1"/>
          </p:cNvCxnSpPr>
          <p:nvPr/>
        </p:nvCxnSpPr>
        <p:spPr>
          <a:xfrm flipV="1">
            <a:off x="2186027" y="2518253"/>
            <a:ext cx="707058" cy="10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9AEE593-BD9E-5F47-9490-11D7DF0FC838}"/>
              </a:ext>
            </a:extLst>
          </p:cNvPr>
          <p:cNvCxnSpPr>
            <a:stCxn id="9" idx="3"/>
            <a:endCxn id="8" idx="1"/>
          </p:cNvCxnSpPr>
          <p:nvPr/>
        </p:nvCxnSpPr>
        <p:spPr>
          <a:xfrm>
            <a:off x="5754487" y="1626677"/>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E070BF2F-AB3E-3E4D-B7DA-2381DF4E30C8}"/>
              </a:ext>
            </a:extLst>
          </p:cNvPr>
          <p:cNvCxnSpPr>
            <a:stCxn id="11" idx="3"/>
            <a:endCxn id="10" idx="1"/>
          </p:cNvCxnSpPr>
          <p:nvPr/>
        </p:nvCxnSpPr>
        <p:spPr>
          <a:xfrm>
            <a:off x="5754487" y="3452601"/>
            <a:ext cx="7070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F50AA14-D775-324A-B292-BAD062E1F717}"/>
              </a:ext>
            </a:extLst>
          </p:cNvPr>
          <p:cNvSpPr txBox="1"/>
          <p:nvPr/>
        </p:nvSpPr>
        <p:spPr>
          <a:xfrm>
            <a:off x="1287709" y="1753844"/>
            <a:ext cx="1124026"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TextBox 22">
            <a:extLst>
              <a:ext uri="{FF2B5EF4-FFF2-40B4-BE49-F238E27FC236}">
                <a16:creationId xmlns:a16="http://schemas.microsoft.com/office/drawing/2014/main" id="{519965E8-D298-D74A-8C75-C155A89B6B54}"/>
              </a:ext>
            </a:extLst>
          </p:cNvPr>
          <p:cNvSpPr txBox="1"/>
          <p:nvPr/>
        </p:nvSpPr>
        <p:spPr>
          <a:xfrm>
            <a:off x="4850498" y="830772"/>
            <a:ext cx="117692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24" name="TextBox 23">
            <a:extLst>
              <a:ext uri="{FF2B5EF4-FFF2-40B4-BE49-F238E27FC236}">
                <a16:creationId xmlns:a16="http://schemas.microsoft.com/office/drawing/2014/main" id="{BA0788BD-1695-8547-B797-60A8824F507C}"/>
              </a:ext>
            </a:extLst>
          </p:cNvPr>
          <p:cNvSpPr txBox="1"/>
          <p:nvPr/>
        </p:nvSpPr>
        <p:spPr>
          <a:xfrm>
            <a:off x="4903397" y="3857683"/>
            <a:ext cx="1223412"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/names/1</a:t>
            </a:r>
          </a:p>
        </p:txBody>
      </p:sp>
      <p:sp>
        <p:nvSpPr>
          <p:cNvPr id="18" name="TextBox 17">
            <a:extLst>
              <a:ext uri="{FF2B5EF4-FFF2-40B4-BE49-F238E27FC236}">
                <a16:creationId xmlns:a16="http://schemas.microsoft.com/office/drawing/2014/main" id="{54273615-69DE-1A45-B545-F94BF23C5246}"/>
              </a:ext>
            </a:extLst>
          </p:cNvPr>
          <p:cNvSpPr txBox="1"/>
          <p:nvPr/>
        </p:nvSpPr>
        <p:spPr>
          <a:xfrm>
            <a:off x="2811638" y="2931861"/>
            <a:ext cx="1015021" cy="369332"/>
          </a:xfrm>
          <a:prstGeom prst="rect">
            <a:avLst/>
          </a:prstGeom>
          <a:noFill/>
        </p:spPr>
        <p:txBody>
          <a:bodyPr wrap="none" rtlCol="0">
            <a:spAutoFit/>
          </a:bodyPr>
          <a:lstStyle/>
          <a:p>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TextBox 19">
            <a:extLst>
              <a:ext uri="{FF2B5EF4-FFF2-40B4-BE49-F238E27FC236}">
                <a16:creationId xmlns:a16="http://schemas.microsoft.com/office/drawing/2014/main" id="{3E646148-7780-344A-B908-3E2975DF9F58}"/>
              </a:ext>
            </a:extLst>
          </p:cNvPr>
          <p:cNvSpPr txBox="1"/>
          <p:nvPr/>
        </p:nvSpPr>
        <p:spPr>
          <a:xfrm>
            <a:off x="6461545" y="3856017"/>
            <a:ext cx="771365"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5" name="TextBox 24">
            <a:extLst>
              <a:ext uri="{FF2B5EF4-FFF2-40B4-BE49-F238E27FC236}">
                <a16:creationId xmlns:a16="http://schemas.microsoft.com/office/drawing/2014/main" id="{6A7E9CC7-4672-C546-BEA6-C654AE7A73E5}"/>
              </a:ext>
            </a:extLst>
          </p:cNvPr>
          <p:cNvSpPr txBox="1"/>
          <p:nvPr/>
        </p:nvSpPr>
        <p:spPr>
          <a:xfrm>
            <a:off x="6344078" y="2038648"/>
            <a:ext cx="1067921" cy="369332"/>
          </a:xfrm>
          <a:prstGeom prst="rect">
            <a:avLst/>
          </a:prstGeom>
          <a:noFill/>
        </p:spPr>
        <p:txBody>
          <a:bodyPr wrap="non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greeting</a:t>
            </a:r>
          </a:p>
        </p:txBody>
      </p:sp>
    </p:spTree>
    <p:extLst>
      <p:ext uri="{BB962C8B-B14F-4D97-AF65-F5344CB8AC3E}">
        <p14:creationId xmlns:p14="http://schemas.microsoft.com/office/powerpoint/2010/main" val="11478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3D87BF-896F-6E45-8E2E-2743428850AF}"/>
              </a:ext>
            </a:extLst>
          </p:cNvPr>
          <p:cNvSpPr>
            <a:spLocks noGrp="1"/>
          </p:cNvSpPr>
          <p:nvPr>
            <p:ph type="body" sz="quarter" idx="12"/>
          </p:nvPr>
        </p:nvSpPr>
        <p:spPr/>
        <p:txBody>
          <a:bodyPr/>
          <a:lstStyle/>
          <a:p>
            <a:r>
              <a:rPr lang="en-US" dirty="0"/>
              <a:t>Microservices Deployment </a:t>
            </a:r>
          </a:p>
          <a:p>
            <a:r>
              <a:rPr lang="en-US" dirty="0"/>
              <a:t>using </a:t>
            </a:r>
          </a:p>
          <a:p>
            <a:r>
              <a:rPr lang="en-US" dirty="0" err="1"/>
              <a:t>Serverless</a:t>
            </a:r>
            <a:r>
              <a:rPr lang="en-US" dirty="0"/>
              <a:t> Application Model</a:t>
            </a:r>
          </a:p>
        </p:txBody>
      </p:sp>
    </p:spTree>
    <p:extLst>
      <p:ext uri="{BB962C8B-B14F-4D97-AF65-F5344CB8AC3E}">
        <p14:creationId xmlns:p14="http://schemas.microsoft.com/office/powerpoint/2010/main" val="150767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D9E71-1C36-0F41-82CA-C723332784D3}"/>
              </a:ext>
            </a:extLst>
          </p:cNvPr>
          <p:cNvPicPr>
            <a:picLocks noChangeAspect="1"/>
          </p:cNvPicPr>
          <p:nvPr/>
        </p:nvPicPr>
        <p:blipFill>
          <a:blip r:embed="rId2"/>
          <a:stretch>
            <a:fillRect/>
          </a:stretch>
        </p:blipFill>
        <p:spPr>
          <a:xfrm>
            <a:off x="1596112" y="203200"/>
            <a:ext cx="6040822" cy="4395149"/>
          </a:xfrm>
          <a:prstGeom prst="rect">
            <a:avLst/>
          </a:prstGeom>
        </p:spPr>
      </p:pic>
    </p:spTree>
    <p:extLst>
      <p:ext uri="{BB962C8B-B14F-4D97-AF65-F5344CB8AC3E}">
        <p14:creationId xmlns:p14="http://schemas.microsoft.com/office/powerpoint/2010/main" val="1451199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X-Ray Service</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54151"/>
            <a:ext cx="9144000" cy="2235200"/>
          </a:xfrm>
          <a:prstGeom prst="rect">
            <a:avLst/>
          </a:prstGeom>
        </p:spPr>
      </p:pic>
    </p:spTree>
    <p:extLst>
      <p:ext uri="{BB962C8B-B14F-4D97-AF65-F5344CB8AC3E}">
        <p14:creationId xmlns:p14="http://schemas.microsoft.com/office/powerpoint/2010/main" val="134312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E785A63F-988F-CE46-94D8-BFF1032C118D}"/>
              </a:ext>
            </a:extLst>
          </p:cNvPr>
          <p:cNvSpPr/>
          <p:nvPr/>
        </p:nvSpPr>
        <p:spPr>
          <a:xfrm>
            <a:off x="6175951" y="1813747"/>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5EA90064-C854-4249-8653-5B79C72C845E}"/>
              </a:ext>
            </a:extLst>
          </p:cNvPr>
          <p:cNvSpPr/>
          <p:nvPr/>
        </p:nvSpPr>
        <p:spPr>
          <a:xfrm>
            <a:off x="959752" y="2058753"/>
            <a:ext cx="1910448" cy="2013034"/>
          </a:xfrm>
          <a:prstGeom prst="rect">
            <a:avLst/>
          </a:prstGeom>
          <a:solidFill>
            <a:srgbClr val="FF93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ounded Rectangle 5"/>
          <p:cNvSpPr/>
          <p:nvPr/>
        </p:nvSpPr>
        <p:spPr>
          <a:xfrm>
            <a:off x="794086" y="1827342"/>
            <a:ext cx="4177389" cy="264668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9519" y="1587512"/>
            <a:ext cx="532445" cy="3471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54177" y="2157248"/>
            <a:ext cx="252177" cy="28240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00509" y="2225701"/>
            <a:ext cx="480635" cy="542177"/>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71010" y="85827"/>
            <a:ext cx="1355762" cy="1354119"/>
          </a:xfrm>
          <a:prstGeom prst="rect">
            <a:avLst/>
          </a:prstGeom>
        </p:spPr>
      </p:pic>
      <p:sp>
        <p:nvSpPr>
          <p:cNvPr id="11" name="TextBox 10"/>
          <p:cNvSpPr txBox="1"/>
          <p:nvPr/>
        </p:nvSpPr>
        <p:spPr>
          <a:xfrm>
            <a:off x="913138" y="2491838"/>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12" name="TextBox 11"/>
          <p:cNvSpPr txBox="1"/>
          <p:nvPr/>
        </p:nvSpPr>
        <p:spPr>
          <a:xfrm>
            <a:off x="1026750" y="4071787"/>
            <a:ext cx="3708066"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Instance/Containers/Lambda</a:t>
            </a:r>
          </a:p>
        </p:txBody>
      </p:sp>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107474" y="3052767"/>
            <a:ext cx="441923" cy="508264"/>
          </a:xfrm>
          <a:prstGeom prst="rect">
            <a:avLst/>
          </a:prstGeom>
        </p:spPr>
      </p:pic>
      <p:sp>
        <p:nvSpPr>
          <p:cNvPr id="14" name="TextBox 13"/>
          <p:cNvSpPr txBox="1"/>
          <p:nvPr/>
        </p:nvSpPr>
        <p:spPr>
          <a:xfrm>
            <a:off x="1980425" y="3469097"/>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16" name="Curved Connector 15"/>
          <p:cNvCxnSpPr>
            <a:cxnSpLocks/>
            <a:stCxn id="60" idx="3"/>
            <a:endCxn id="13" idx="0"/>
          </p:cNvCxnSpPr>
          <p:nvPr/>
        </p:nvCxnSpPr>
        <p:spPr>
          <a:xfrm>
            <a:off x="1426418" y="2325106"/>
            <a:ext cx="902018" cy="727661"/>
          </a:xfrm>
          <a:prstGeom prst="curved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888756" y="2252149"/>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sp>
        <p:nvSpPr>
          <p:cNvPr id="20" name="TextBox 19"/>
          <p:cNvSpPr txBox="1"/>
          <p:nvPr/>
        </p:nvSpPr>
        <p:spPr>
          <a:xfrm>
            <a:off x="3765224" y="2747354"/>
            <a:ext cx="1249125"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API</a:t>
            </a:r>
          </a:p>
        </p:txBody>
      </p:sp>
      <p:cxnSp>
        <p:nvCxnSpPr>
          <p:cNvPr id="21" name="Curved Connector 20"/>
          <p:cNvCxnSpPr>
            <a:stCxn id="13" idx="3"/>
            <a:endCxn id="9" idx="1"/>
          </p:cNvCxnSpPr>
          <p:nvPr/>
        </p:nvCxnSpPr>
        <p:spPr>
          <a:xfrm flipV="1">
            <a:off x="2549398" y="2496789"/>
            <a:ext cx="1551111" cy="81011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107221" y="2321400"/>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29" name="Curved Connector 28"/>
          <p:cNvCxnSpPr>
            <a:stCxn id="10" idx="1"/>
            <a:endCxn id="9" idx="3"/>
          </p:cNvCxnSpPr>
          <p:nvPr/>
        </p:nvCxnSpPr>
        <p:spPr>
          <a:xfrm rot="10800000" flipV="1">
            <a:off x="4581144" y="762886"/>
            <a:ext cx="1889866" cy="1733903"/>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42578" y="1487578"/>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sp>
        <p:nvSpPr>
          <p:cNvPr id="43" name="Rounded Rectangle 42"/>
          <p:cNvSpPr/>
          <p:nvPr/>
        </p:nvSpPr>
        <p:spPr>
          <a:xfrm>
            <a:off x="5803340" y="1601950"/>
            <a:ext cx="2564861" cy="2630348"/>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457189">
              <a:defRPr/>
            </a:pPr>
            <a:endParaRPr lang="en-US" dirty="0">
              <a:solidFill>
                <a:srgbClr val="FFFFFF"/>
              </a:solidFill>
              <a:latin typeface="Helvetica Neue"/>
              <a:cs typeface="Helvetica Neue"/>
            </a:endParaRPr>
          </a:p>
        </p:txBody>
      </p:sp>
      <p:pic>
        <p:nvPicPr>
          <p:cNvPr id="44" name="Picture 4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926373" y="1396634"/>
            <a:ext cx="285069" cy="393189"/>
          </a:xfrm>
          <a:prstGeom prst="rect">
            <a:avLst/>
          </a:prstGeom>
        </p:spPr>
      </p:pic>
      <p:sp>
        <p:nvSpPr>
          <p:cNvPr id="48" name="TextBox 47"/>
          <p:cNvSpPr txBox="1"/>
          <p:nvPr/>
        </p:nvSpPr>
        <p:spPr>
          <a:xfrm>
            <a:off x="6350342" y="1213195"/>
            <a:ext cx="1736373" cy="369332"/>
          </a:xfrm>
          <a:prstGeom prst="rect">
            <a:avLst/>
          </a:prstGeom>
          <a:noFill/>
        </p:spPr>
        <p:txBody>
          <a:bodyPr wrap="none" rtlCol="0">
            <a:spAutoFit/>
          </a:bodyPr>
          <a:lstStyle/>
          <a:p>
            <a:pPr defTabSz="457189"/>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Console</a:t>
            </a:r>
          </a:p>
        </p:txBody>
      </p:sp>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76128" y="2031584"/>
            <a:ext cx="332445" cy="372291"/>
          </a:xfrm>
          <a:prstGeom prst="rect">
            <a:avLst/>
          </a:prstGeom>
        </p:spPr>
      </p:pic>
      <p:sp>
        <p:nvSpPr>
          <p:cNvPr id="51" name="TextBox 50"/>
          <p:cNvSpPr txBox="1"/>
          <p:nvPr/>
        </p:nvSpPr>
        <p:spPr>
          <a:xfrm>
            <a:off x="6288097" y="2535455"/>
            <a:ext cx="95731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 &amp; X-Ray</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SDK </a:t>
            </a:r>
          </a:p>
        </p:txBody>
      </p:sp>
      <p:sp>
        <p:nvSpPr>
          <p:cNvPr id="52" name="TextBox 51"/>
          <p:cNvSpPr txBox="1"/>
          <p:nvPr/>
        </p:nvSpPr>
        <p:spPr>
          <a:xfrm>
            <a:off x="6269840" y="3809441"/>
            <a:ext cx="1903085" cy="369332"/>
          </a:xfrm>
          <a:prstGeom prst="rect">
            <a:avLst/>
          </a:prstGeom>
          <a:noFill/>
        </p:spPr>
        <p:txBody>
          <a:bodyPr wrap="none" rtlCol="0">
            <a:spAutoFit/>
          </a:bodyPr>
          <a:lstStyle/>
          <a:p>
            <a:pPr defTabSz="457189"/>
            <a:r>
              <a:rPr lang="en-US" dirty="0">
                <a:solidFill>
                  <a:srgbClr val="FFFFFF"/>
                </a:solidFill>
              </a:rPr>
              <a:t> On-</a:t>
            </a:r>
            <a:r>
              <a:rPr lang="en-US" dirty="0" err="1">
                <a:solidFill>
                  <a:srgbClr val="FFFFFF"/>
                </a:solidFill>
              </a:rPr>
              <a:t>prem</a:t>
            </a:r>
            <a:r>
              <a:rPr lang="en-US" dirty="0">
                <a:solidFill>
                  <a:srgbClr val="FFFFFF"/>
                </a:solidFill>
              </a:rPr>
              <a:t> Server</a:t>
            </a:r>
          </a:p>
        </p:txBody>
      </p:sp>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19084" y="2779005"/>
            <a:ext cx="333993" cy="384132"/>
          </a:xfrm>
          <a:prstGeom prst="rect">
            <a:avLst/>
          </a:prstGeom>
        </p:spPr>
      </p:pic>
      <p:sp>
        <p:nvSpPr>
          <p:cNvPr id="54" name="TextBox 53"/>
          <p:cNvSpPr txBox="1"/>
          <p:nvPr/>
        </p:nvSpPr>
        <p:spPr>
          <a:xfrm>
            <a:off x="7251060" y="3227365"/>
            <a:ext cx="696023"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X-Ray </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Daemon</a:t>
            </a:r>
          </a:p>
        </p:txBody>
      </p:sp>
      <p:cxnSp>
        <p:nvCxnSpPr>
          <p:cNvPr id="55" name="Curved Connector 54"/>
          <p:cNvCxnSpPr>
            <a:cxnSpLocks/>
            <a:stCxn id="57" idx="3"/>
            <a:endCxn id="53" idx="1"/>
          </p:cNvCxnSpPr>
          <p:nvPr/>
        </p:nvCxnSpPr>
        <p:spPr>
          <a:xfrm>
            <a:off x="6828864" y="2261563"/>
            <a:ext cx="690220" cy="709508"/>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7065945" y="2155164"/>
            <a:ext cx="800220" cy="430887"/>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Localhost</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UDP</a:t>
            </a:r>
          </a:p>
        </p:txBody>
      </p:sp>
      <p:pic>
        <p:nvPicPr>
          <p:cNvPr id="57" name="Picture 5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551829" y="2102251"/>
            <a:ext cx="277035" cy="318623"/>
          </a:xfrm>
          <a:prstGeom prst="rect">
            <a:avLst/>
          </a:prstGeom>
        </p:spPr>
      </p:pic>
      <p:cxnSp>
        <p:nvCxnSpPr>
          <p:cNvPr id="59" name="Curved Connector 58"/>
          <p:cNvCxnSpPr>
            <a:cxnSpLocks/>
            <a:stCxn id="53" idx="1"/>
            <a:endCxn id="9" idx="3"/>
          </p:cNvCxnSpPr>
          <p:nvPr/>
        </p:nvCxnSpPr>
        <p:spPr>
          <a:xfrm rot="10800000">
            <a:off x="4581144" y="2496791"/>
            <a:ext cx="2937940" cy="474281"/>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131978" y="3389469"/>
            <a:ext cx="271654" cy="263998"/>
          </a:xfrm>
          <a:prstGeom prst="rect">
            <a:avLst/>
          </a:prstGeom>
        </p:spPr>
      </p:pic>
      <p:cxnSp>
        <p:nvCxnSpPr>
          <p:cNvPr id="63" name="Curved Connector 62"/>
          <p:cNvCxnSpPr>
            <a:cxnSpLocks/>
            <a:stCxn id="13" idx="1"/>
            <a:endCxn id="62" idx="3"/>
          </p:cNvCxnSpPr>
          <p:nvPr/>
        </p:nvCxnSpPr>
        <p:spPr>
          <a:xfrm rot="10800000" flipV="1">
            <a:off x="1403632" y="3306898"/>
            <a:ext cx="703842" cy="214569"/>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947347" y="3617999"/>
            <a:ext cx="724878" cy="253916"/>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EC2 Role</a:t>
            </a:r>
          </a:p>
        </p:txBody>
      </p:sp>
      <p:pic>
        <p:nvPicPr>
          <p:cNvPr id="70" name="Picture 69"/>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476600" y="3103834"/>
            <a:ext cx="302097" cy="245855"/>
          </a:xfrm>
          <a:prstGeom prst="rect">
            <a:avLst/>
          </a:prstGeom>
        </p:spPr>
      </p:pic>
      <p:sp>
        <p:nvSpPr>
          <p:cNvPr id="71" name="TextBox 70"/>
          <p:cNvSpPr txBox="1"/>
          <p:nvPr/>
        </p:nvSpPr>
        <p:spPr>
          <a:xfrm>
            <a:off x="6198400" y="3329459"/>
            <a:ext cx="867545" cy="415498"/>
          </a:xfrm>
          <a:prstGeom prst="rect">
            <a:avLst/>
          </a:prstGeom>
          <a:noFill/>
        </p:spPr>
        <p:txBody>
          <a:bodyPr wrap="none" rtlCol="0">
            <a:spAutoFit/>
          </a:bodyPr>
          <a:lstStyle/>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AWS</a:t>
            </a:r>
          </a:p>
          <a:p>
            <a:pPr algn="ctr" defTabSz="457189"/>
            <a:r>
              <a:rPr lang="en-US" sz="105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Credentials</a:t>
            </a:r>
          </a:p>
        </p:txBody>
      </p:sp>
      <p:cxnSp>
        <p:nvCxnSpPr>
          <p:cNvPr id="74" name="Curved Connector 73"/>
          <p:cNvCxnSpPr>
            <a:cxnSpLocks/>
            <a:stCxn id="53" idx="1"/>
            <a:endCxn id="70" idx="3"/>
          </p:cNvCxnSpPr>
          <p:nvPr/>
        </p:nvCxnSpPr>
        <p:spPr>
          <a:xfrm rot="10800000" flipV="1">
            <a:off x="6778698" y="2971070"/>
            <a:ext cx="740387" cy="255691"/>
          </a:xfrm>
          <a:prstGeom prst="curved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3232821" y="1316371"/>
            <a:ext cx="1315681" cy="307777"/>
          </a:xfrm>
          <a:prstGeom prst="rect">
            <a:avLst/>
          </a:prstGeom>
          <a:noFill/>
        </p:spPr>
        <p:txBody>
          <a:bodyPr wrap="none" rtlCol="0">
            <a:spAutoFit/>
          </a:bodyPr>
          <a:lstStyle/>
          <a:p>
            <a:pPr algn="ctr" defTabSz="457189"/>
            <a:r>
              <a:rPr lang="en-US" sz="14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DevOps Team</a:t>
            </a:r>
          </a:p>
        </p:txBody>
      </p:sp>
      <p:sp>
        <p:nvSpPr>
          <p:cNvPr id="79" name="TextBox 78"/>
          <p:cNvSpPr txBox="1"/>
          <p:nvPr/>
        </p:nvSpPr>
        <p:spPr>
          <a:xfrm>
            <a:off x="5189069" y="2616549"/>
            <a:ext cx="614271" cy="261610"/>
          </a:xfrm>
          <a:prstGeom prst="rect">
            <a:avLst/>
          </a:prstGeom>
          <a:noFill/>
        </p:spPr>
        <p:txBody>
          <a:bodyPr wrap="none" rtlCol="0">
            <a:spAutoFit/>
          </a:bodyPr>
          <a:lstStyle/>
          <a:p>
            <a:pPr algn="ctr" defTabSz="457189"/>
            <a:r>
              <a:rPr lang="en-US" sz="11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HTTPS</a:t>
            </a:r>
          </a:p>
        </p:txBody>
      </p:sp>
      <p:cxnSp>
        <p:nvCxnSpPr>
          <p:cNvPr id="80" name="Curved Connector 79"/>
          <p:cNvCxnSpPr>
            <a:cxnSpLocks/>
            <a:stCxn id="46" idx="3"/>
            <a:endCxn id="10" idx="1"/>
          </p:cNvCxnSpPr>
          <p:nvPr/>
        </p:nvCxnSpPr>
        <p:spPr>
          <a:xfrm flipV="1">
            <a:off x="4072245" y="762887"/>
            <a:ext cx="2398765" cy="311970"/>
          </a:xfrm>
          <a:prstGeom prst="curvedConnector3">
            <a:avLst>
              <a:gd name="adj1" fmla="val 50000"/>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3" name="Title 1"/>
          <p:cNvSpPr>
            <a:spLocks noGrp="1"/>
          </p:cNvSpPr>
          <p:nvPr>
            <p:ph type="title"/>
          </p:nvPr>
        </p:nvSpPr>
        <p:spPr/>
        <p:txBody>
          <a:bodyPr/>
          <a:lstStyle/>
          <a:p>
            <a:r>
              <a:rPr lang="en-US" dirty="0"/>
              <a:t>X-Ray Workflow</a:t>
            </a:r>
          </a:p>
        </p:txBody>
      </p:sp>
      <p:pic>
        <p:nvPicPr>
          <p:cNvPr id="46" name="Picture 45">
            <a:extLst>
              <a:ext uri="{FF2B5EF4-FFF2-40B4-BE49-F238E27FC236}">
                <a16:creationId xmlns:a16="http://schemas.microsoft.com/office/drawing/2014/main" id="{8E7FFA8A-8A6D-6645-9BC8-207925E96458}"/>
              </a:ext>
            </a:extLst>
          </p:cNvPr>
          <p:cNvPicPr>
            <a:picLocks noChangeAspect="1"/>
          </p:cNvPicPr>
          <p:nvPr/>
        </p:nvPicPr>
        <p:blipFill>
          <a:blip r:embed="rId12"/>
          <a:stretch>
            <a:fillRect/>
          </a:stretch>
        </p:blipFill>
        <p:spPr>
          <a:xfrm>
            <a:off x="3491790" y="798356"/>
            <a:ext cx="580455" cy="553001"/>
          </a:xfrm>
          <a:prstGeom prst="rect">
            <a:avLst/>
          </a:prstGeom>
        </p:spPr>
      </p:pic>
      <p:pic>
        <p:nvPicPr>
          <p:cNvPr id="60" name="Picture 59">
            <a:extLst>
              <a:ext uri="{FF2B5EF4-FFF2-40B4-BE49-F238E27FC236}">
                <a16:creationId xmlns:a16="http://schemas.microsoft.com/office/drawing/2014/main" id="{E63D67AC-35BA-9A48-98F2-A81106031114}"/>
              </a:ext>
            </a:extLst>
          </p:cNvPr>
          <p:cNvPicPr>
            <a:picLocks noChangeAspect="1"/>
          </p:cNvPicPr>
          <p:nvPr/>
        </p:nvPicPr>
        <p:blipFill>
          <a:blip r:embed="rId13"/>
          <a:stretch>
            <a:fillRect/>
          </a:stretch>
        </p:blipFill>
        <p:spPr>
          <a:xfrm>
            <a:off x="1202287" y="2198007"/>
            <a:ext cx="224131" cy="254198"/>
          </a:xfrm>
          <a:prstGeom prst="rect">
            <a:avLst/>
          </a:prstGeom>
        </p:spPr>
      </p:pic>
    </p:spTree>
    <p:extLst>
      <p:ext uri="{BB962C8B-B14F-4D97-AF65-F5344CB8AC3E}">
        <p14:creationId xmlns:p14="http://schemas.microsoft.com/office/powerpoint/2010/main" val="327943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A8D699-D93F-EB4D-9247-D9142360D1DF}"/>
              </a:ext>
            </a:extLst>
          </p:cNvPr>
          <p:cNvSpPr>
            <a:spLocks noGrp="1"/>
          </p:cNvSpPr>
          <p:nvPr>
            <p:ph type="body" sz="quarter" idx="12"/>
          </p:nvPr>
        </p:nvSpPr>
        <p:spPr/>
        <p:txBody>
          <a:bodyPr/>
          <a:lstStyle/>
          <a:p>
            <a:r>
              <a:rPr lang="en-US" dirty="0"/>
              <a:t>Monitoring Microservices</a:t>
            </a:r>
          </a:p>
          <a:p>
            <a:r>
              <a:rPr lang="en-US" dirty="0"/>
              <a:t>Using </a:t>
            </a:r>
          </a:p>
          <a:p>
            <a:r>
              <a:rPr lang="en-US" dirty="0"/>
              <a:t>AWS X-Ray</a:t>
            </a:r>
          </a:p>
        </p:txBody>
      </p:sp>
    </p:spTree>
    <p:extLst>
      <p:ext uri="{BB962C8B-B14F-4D97-AF65-F5344CB8AC3E}">
        <p14:creationId xmlns:p14="http://schemas.microsoft.com/office/powerpoint/2010/main" val="3832607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err="1"/>
              <a:t>github.com</a:t>
            </a:r>
            <a:r>
              <a:rPr lang="en-US" dirty="0"/>
              <a:t>/</a:t>
            </a:r>
            <a:br>
              <a:rPr lang="en-US" dirty="0"/>
            </a:br>
            <a:r>
              <a:rPr lang="en-US" dirty="0" err="1"/>
              <a:t>aws</a:t>
            </a:r>
            <a:r>
              <a:rPr lang="en-US" dirty="0"/>
              <a:t>-sample/</a:t>
            </a:r>
            <a:br>
              <a:rPr lang="en-US" dirty="0"/>
            </a:br>
            <a:r>
              <a:rPr lang="en-US" dirty="0" err="1"/>
              <a:t>aws</a:t>
            </a:r>
            <a:r>
              <a:rPr lang="en-US"/>
              <a:t>-microservices-deploy-options</a:t>
            </a:r>
            <a:endParaRPr lang="en-US" dirty="0"/>
          </a:p>
        </p:txBody>
      </p:sp>
    </p:spTree>
    <p:extLst>
      <p:ext uri="{BB962C8B-B14F-4D97-AF65-F5344CB8AC3E}">
        <p14:creationId xmlns:p14="http://schemas.microsoft.com/office/powerpoint/2010/main" val="1636409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6A5FC-89F2-4149-8956-AB1812868C42}"/>
              </a:ext>
            </a:extLst>
          </p:cNvPr>
          <p:cNvSpPr/>
          <p:nvPr/>
        </p:nvSpPr>
        <p:spPr>
          <a:xfrm>
            <a:off x="3557115" y="2050229"/>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4" name="Rectangle 3">
            <a:extLst>
              <a:ext uri="{FF2B5EF4-FFF2-40B4-BE49-F238E27FC236}">
                <a16:creationId xmlns:a16="http://schemas.microsoft.com/office/drawing/2014/main" id="{5E095E29-3DA5-8F43-AFA2-6CDDCD23F828}"/>
              </a:ext>
            </a:extLst>
          </p:cNvPr>
          <p:cNvSpPr/>
          <p:nvPr/>
        </p:nvSpPr>
        <p:spPr>
          <a:xfrm>
            <a:off x="1984548"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5" name="Rectangle 4">
            <a:extLst>
              <a:ext uri="{FF2B5EF4-FFF2-40B4-BE49-F238E27FC236}">
                <a16:creationId xmlns:a16="http://schemas.microsoft.com/office/drawing/2014/main" id="{0503D57B-D140-5347-8441-E041112E0537}"/>
              </a:ext>
            </a:extLst>
          </p:cNvPr>
          <p:cNvSpPr/>
          <p:nvPr/>
        </p:nvSpPr>
        <p:spPr>
          <a:xfrm>
            <a:off x="5201695" y="3539059"/>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cxnSp>
        <p:nvCxnSpPr>
          <p:cNvPr id="16" name="Elbow Connector 15">
            <a:extLst>
              <a:ext uri="{FF2B5EF4-FFF2-40B4-BE49-F238E27FC236}">
                <a16:creationId xmlns:a16="http://schemas.microsoft.com/office/drawing/2014/main" id="{89CF308F-6C21-A944-BFCA-FC5BDA40F399}"/>
              </a:ext>
            </a:extLst>
          </p:cNvPr>
          <p:cNvCxnSpPr>
            <a:cxnSpLocks/>
            <a:stCxn id="26" idx="1"/>
          </p:cNvCxnSpPr>
          <p:nvPr/>
        </p:nvCxnSpPr>
        <p:spPr>
          <a:xfrm rot="10800000" flipV="1">
            <a:off x="2944669" y="2455413"/>
            <a:ext cx="464138"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D52929E-BA80-6649-BB86-99CA7F26B9A4}"/>
              </a:ext>
            </a:extLst>
          </p:cNvPr>
          <p:cNvCxnSpPr>
            <a:cxnSpLocks/>
            <a:stCxn id="26" idx="3"/>
            <a:endCxn id="25" idx="0"/>
          </p:cNvCxnSpPr>
          <p:nvPr/>
        </p:nvCxnSpPr>
        <p:spPr>
          <a:xfrm>
            <a:off x="5830707" y="2455413"/>
            <a:ext cx="441943" cy="933676"/>
          </a:xfrm>
          <a:prstGeom prst="bentConnector2">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2573989F-DF38-CB40-BE92-80DDF1E2BB0B}"/>
              </a:ext>
            </a:extLst>
          </p:cNvPr>
          <p:cNvSpPr/>
          <p:nvPr/>
        </p:nvSpPr>
        <p:spPr>
          <a:xfrm>
            <a:off x="3684722" y="736256"/>
            <a:ext cx="1639558" cy="530888"/>
          </a:xfrm>
          <a:prstGeom prst="rect">
            <a:avLst/>
          </a:prstGeom>
          <a:solidFill>
            <a:srgbClr val="00B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Client</a:t>
            </a:r>
          </a:p>
        </p:txBody>
      </p:sp>
      <p:sp>
        <p:nvSpPr>
          <p:cNvPr id="30" name="Title 29">
            <a:extLst>
              <a:ext uri="{FF2B5EF4-FFF2-40B4-BE49-F238E27FC236}">
                <a16:creationId xmlns:a16="http://schemas.microsoft.com/office/drawing/2014/main" id="{6171C61A-AF57-B641-907A-AF1F6EDF2C6E}"/>
              </a:ext>
            </a:extLst>
          </p:cNvPr>
          <p:cNvSpPr>
            <a:spLocks noGrp="1"/>
          </p:cNvSpPr>
          <p:nvPr>
            <p:ph type="title"/>
          </p:nvPr>
        </p:nvSpPr>
        <p:spPr/>
        <p:txBody>
          <a:bodyPr/>
          <a:lstStyle/>
          <a:p>
            <a:r>
              <a:rPr lang="en-US" dirty="0"/>
              <a:t>A Typical Application with Microservices</a:t>
            </a:r>
          </a:p>
        </p:txBody>
      </p:sp>
      <p:sp>
        <p:nvSpPr>
          <p:cNvPr id="31" name="Rectangle 30">
            <a:extLst>
              <a:ext uri="{FF2B5EF4-FFF2-40B4-BE49-F238E27FC236}">
                <a16:creationId xmlns:a16="http://schemas.microsoft.com/office/drawing/2014/main" id="{24999CA5-C438-6E49-9335-B864E255D573}"/>
              </a:ext>
            </a:extLst>
          </p:cNvPr>
          <p:cNvSpPr/>
          <p:nvPr/>
        </p:nvSpPr>
        <p:spPr>
          <a:xfrm>
            <a:off x="1714434" y="1578843"/>
            <a:ext cx="5908430" cy="3059661"/>
          </a:xfrm>
          <a:prstGeom prst="rect">
            <a:avLst/>
          </a:prstGeom>
          <a:noFill/>
          <a:ln w="19050">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7B7334F-A611-7C4C-8D80-E8EDE905B0B9}"/>
              </a:ext>
            </a:extLst>
          </p:cNvPr>
          <p:cNvSpPr/>
          <p:nvPr/>
        </p:nvSpPr>
        <p:spPr>
          <a:xfrm>
            <a:off x="4451302" y="1479092"/>
            <a:ext cx="103077" cy="18288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18318EB9-A4AA-C64C-B2F9-64F6974E7912}"/>
              </a:ext>
            </a:extLst>
          </p:cNvPr>
          <p:cNvCxnSpPr>
            <a:cxnSpLocks/>
            <a:stCxn id="22" idx="2"/>
          </p:cNvCxnSpPr>
          <p:nvPr/>
        </p:nvCxnSpPr>
        <p:spPr>
          <a:xfrm>
            <a:off x="4504501" y="1267144"/>
            <a:ext cx="0" cy="661396"/>
          </a:xfrm>
          <a:prstGeom prst="straightConnector1">
            <a:avLst/>
          </a:prstGeom>
          <a:ln w="19050">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B01D4CC-D56C-3F46-BCB1-17FEFE05682F}"/>
              </a:ext>
            </a:extLst>
          </p:cNvPr>
          <p:cNvSpPr/>
          <p:nvPr/>
        </p:nvSpPr>
        <p:spPr>
          <a:xfrm>
            <a:off x="2103696"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Greeting</a:t>
            </a:r>
          </a:p>
        </p:txBody>
      </p:sp>
      <p:sp>
        <p:nvSpPr>
          <p:cNvPr id="15" name="Rectangle 14">
            <a:extLst>
              <a:ext uri="{FF2B5EF4-FFF2-40B4-BE49-F238E27FC236}">
                <a16:creationId xmlns:a16="http://schemas.microsoft.com/office/drawing/2014/main" id="{FA7921E2-9CE2-3843-9365-CF12AF895D4A}"/>
              </a:ext>
            </a:extLst>
          </p:cNvPr>
          <p:cNvSpPr/>
          <p:nvPr/>
        </p:nvSpPr>
        <p:spPr>
          <a:xfrm>
            <a:off x="2264409"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Greeting</a:t>
            </a:r>
          </a:p>
        </p:txBody>
      </p:sp>
      <p:sp>
        <p:nvSpPr>
          <p:cNvPr id="17" name="Rectangle 16">
            <a:extLst>
              <a:ext uri="{FF2B5EF4-FFF2-40B4-BE49-F238E27FC236}">
                <a16:creationId xmlns:a16="http://schemas.microsoft.com/office/drawing/2014/main" id="{564AF911-07C9-5B41-BFBE-F32E7B8A0974}"/>
              </a:ext>
            </a:extLst>
          </p:cNvPr>
          <p:cNvSpPr/>
          <p:nvPr/>
        </p:nvSpPr>
        <p:spPr>
          <a:xfrm>
            <a:off x="5312530" y="364158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Name</a:t>
            </a:r>
          </a:p>
        </p:txBody>
      </p:sp>
      <p:sp>
        <p:nvSpPr>
          <p:cNvPr id="18" name="Rectangle 17">
            <a:extLst>
              <a:ext uri="{FF2B5EF4-FFF2-40B4-BE49-F238E27FC236}">
                <a16:creationId xmlns:a16="http://schemas.microsoft.com/office/drawing/2014/main" id="{B2189181-CEC2-B445-8D96-B7EDCA9C7580}"/>
              </a:ext>
            </a:extLst>
          </p:cNvPr>
          <p:cNvSpPr/>
          <p:nvPr/>
        </p:nvSpPr>
        <p:spPr>
          <a:xfrm>
            <a:off x="5464930" y="3781511"/>
            <a:ext cx="1920240" cy="548640"/>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Name</a:t>
            </a:r>
          </a:p>
        </p:txBody>
      </p:sp>
      <p:sp>
        <p:nvSpPr>
          <p:cNvPr id="20" name="Rectangle 19">
            <a:extLst>
              <a:ext uri="{FF2B5EF4-FFF2-40B4-BE49-F238E27FC236}">
                <a16:creationId xmlns:a16="http://schemas.microsoft.com/office/drawing/2014/main" id="{4FD466B1-3209-3647-9966-6AE8F19CF211}"/>
              </a:ext>
            </a:extLst>
          </p:cNvPr>
          <p:cNvSpPr/>
          <p:nvPr/>
        </p:nvSpPr>
        <p:spPr>
          <a:xfrm>
            <a:off x="3659637" y="2144438"/>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rPr>
              <a:t>Webapp</a:t>
            </a:r>
            <a:endParaRPr lang="en-US" dirty="0">
              <a:solidFill>
                <a:srgbClr val="000000"/>
              </a:solidFill>
            </a:endParaRPr>
          </a:p>
        </p:txBody>
      </p:sp>
      <p:sp>
        <p:nvSpPr>
          <p:cNvPr id="21" name="Rectangle 20">
            <a:extLst>
              <a:ext uri="{FF2B5EF4-FFF2-40B4-BE49-F238E27FC236}">
                <a16:creationId xmlns:a16="http://schemas.microsoft.com/office/drawing/2014/main" id="{870ABD68-F8B0-534A-B88C-E54D61C26DBE}"/>
              </a:ext>
            </a:extLst>
          </p:cNvPr>
          <p:cNvSpPr/>
          <p:nvPr/>
        </p:nvSpPr>
        <p:spPr>
          <a:xfrm>
            <a:off x="3803724" y="2271900"/>
            <a:ext cx="1920240" cy="548640"/>
          </a:xfrm>
          <a:prstGeom prst="rect">
            <a:avLst/>
          </a:prstGeom>
          <a:solidFill>
            <a:schemeClr val="accent3">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Webapp</a:t>
            </a:r>
            <a:endPar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 name="Rectangle 22">
            <a:extLst>
              <a:ext uri="{FF2B5EF4-FFF2-40B4-BE49-F238E27FC236}">
                <a16:creationId xmlns:a16="http://schemas.microsoft.com/office/drawing/2014/main" id="{F0CA8D74-6D15-F34C-84E4-F19FFEBF41E7}"/>
              </a:ext>
            </a:extLst>
          </p:cNvPr>
          <p:cNvSpPr/>
          <p:nvPr/>
        </p:nvSpPr>
        <p:spPr>
          <a:xfrm>
            <a:off x="1867467" y="341376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CD600CF-1114-484F-83E8-36F2C28CCDE6}"/>
              </a:ext>
            </a:extLst>
          </p:cNvPr>
          <p:cNvSpPr/>
          <p:nvPr/>
        </p:nvSpPr>
        <p:spPr>
          <a:xfrm>
            <a:off x="5061700" y="3389089"/>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6027DE4-0CB3-6845-B9E1-52D162490537}"/>
              </a:ext>
            </a:extLst>
          </p:cNvPr>
          <p:cNvSpPr/>
          <p:nvPr/>
        </p:nvSpPr>
        <p:spPr>
          <a:xfrm>
            <a:off x="3408807" y="1928540"/>
            <a:ext cx="2421900" cy="1053745"/>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3738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EF45F6-128D-9245-BCB9-6A877FF197D6}"/>
              </a:ext>
            </a:extLst>
          </p:cNvPr>
          <p:cNvSpPr>
            <a:spLocks noGrp="1"/>
          </p:cNvSpPr>
          <p:nvPr>
            <p:ph type="title"/>
          </p:nvPr>
        </p:nvSpPr>
        <p:spPr/>
        <p:txBody>
          <a:bodyPr/>
          <a:lstStyle/>
          <a:p>
            <a:r>
              <a:rPr lang="en-US" dirty="0"/>
              <a:t>Microservices and Containers</a:t>
            </a:r>
          </a:p>
        </p:txBody>
      </p:sp>
      <p:sp>
        <p:nvSpPr>
          <p:cNvPr id="4" name="Content Placeholder 3">
            <a:extLst>
              <a:ext uri="{FF2B5EF4-FFF2-40B4-BE49-F238E27FC236}">
                <a16:creationId xmlns:a16="http://schemas.microsoft.com/office/drawing/2014/main" id="{8304F706-1BC7-264D-B8C9-8F6D79723015}"/>
              </a:ext>
            </a:extLst>
          </p:cNvPr>
          <p:cNvSpPr>
            <a:spLocks noGrp="1"/>
          </p:cNvSpPr>
          <p:nvPr>
            <p:ph sz="half" idx="12"/>
          </p:nvPr>
        </p:nvSpPr>
        <p:spPr/>
        <p:txBody>
          <a:bodyPr/>
          <a:lstStyle/>
          <a:p>
            <a:pPr marL="342900" indent="-342900">
              <a:buFont typeface="Arial" panose="020B0604020202020204" pitchFamily="34" charset="0"/>
              <a:buChar char="•"/>
            </a:pPr>
            <a:r>
              <a:rPr lang="en-US" dirty="0"/>
              <a:t>Do one thing, really well</a:t>
            </a:r>
          </a:p>
          <a:p>
            <a:pPr marL="342900" indent="-342900">
              <a:buFont typeface="Arial" panose="020B0604020202020204" pitchFamily="34" charset="0"/>
              <a:buChar char="•"/>
            </a:pPr>
            <a:r>
              <a:rPr lang="en-US" dirty="0"/>
              <a:t>Language-agnostic</a:t>
            </a:r>
          </a:p>
          <a:p>
            <a:pPr marL="342900" indent="-342900">
              <a:buFont typeface="Arial" panose="020B0604020202020204" pitchFamily="34" charset="0"/>
              <a:buChar char="•"/>
            </a:pPr>
            <a:r>
              <a:rPr lang="en-US" dirty="0"/>
              <a:t>Density</a:t>
            </a:r>
          </a:p>
          <a:p>
            <a:pPr marL="342900" indent="-342900">
              <a:buFont typeface="Arial" panose="020B0604020202020204" pitchFamily="34" charset="0"/>
              <a:buChar char="•"/>
            </a:pPr>
            <a:r>
              <a:rPr lang="en-US" dirty="0"/>
              <a:t>Isolated execution environment</a:t>
            </a:r>
          </a:p>
          <a:p>
            <a:pPr marL="342900" indent="-342900">
              <a:buFont typeface="Arial" panose="020B0604020202020204" pitchFamily="34" charset="0"/>
              <a:buChar char="•"/>
            </a:pPr>
            <a:r>
              <a:rPr lang="en-US" dirty="0"/>
              <a:t>Faster startup</a:t>
            </a:r>
          </a:p>
          <a:p>
            <a:pPr marL="342900" indent="-342900">
              <a:buFont typeface="Arial" panose="020B0604020202020204" pitchFamily="34" charset="0"/>
              <a:buChar char="•"/>
            </a:pPr>
            <a:r>
              <a:rPr lang="en-US" dirty="0"/>
              <a:t>Scaling and upgrading</a:t>
            </a:r>
          </a:p>
          <a:p>
            <a:pPr marL="342900" indent="-342900">
              <a:buFont typeface="Arial" panose="020B0604020202020204" pitchFamily="34" charset="0"/>
              <a:buChar char="•"/>
            </a:pPr>
            <a:r>
              <a:rPr lang="en-US" dirty="0"/>
              <a:t>Service discovery</a:t>
            </a:r>
          </a:p>
        </p:txBody>
      </p:sp>
    </p:spTree>
    <p:extLst>
      <p:ext uri="{BB962C8B-B14F-4D97-AF65-F5344CB8AC3E}">
        <p14:creationId xmlns:p14="http://schemas.microsoft.com/office/powerpoint/2010/main" val="189109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87984" y="1672412"/>
            <a:ext cx="1731487" cy="1781988"/>
            <a:chOff x="796221" y="2588133"/>
            <a:chExt cx="1565980" cy="1611654"/>
          </a:xfrm>
        </p:grpSpPr>
        <p:grpSp>
          <p:nvGrpSpPr>
            <p:cNvPr id="45" name="Group 44"/>
            <p:cNvGrpSpPr/>
            <p:nvPr/>
          </p:nvGrpSpPr>
          <p:grpSpPr>
            <a:xfrm>
              <a:off x="796221" y="2644708"/>
              <a:ext cx="1415238" cy="1555079"/>
              <a:chOff x="1069936" y="2616870"/>
              <a:chExt cx="1415238" cy="1555079"/>
            </a:xfrm>
          </p:grpSpPr>
          <p:sp>
            <p:nvSpPr>
              <p:cNvPr id="39" name="Rounded Rectangle 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41" name="Picture 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2" name="TextBox 1"/>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19" name="Group 118"/>
          <p:cNvGrpSpPr/>
          <p:nvPr/>
        </p:nvGrpSpPr>
        <p:grpSpPr>
          <a:xfrm>
            <a:off x="7185089" y="1672412"/>
            <a:ext cx="1731487" cy="1781988"/>
            <a:chOff x="796221" y="2588133"/>
            <a:chExt cx="1565980" cy="1611654"/>
          </a:xfrm>
        </p:grpSpPr>
        <p:grpSp>
          <p:nvGrpSpPr>
            <p:cNvPr id="120" name="Group 119"/>
            <p:cNvGrpSpPr/>
            <p:nvPr/>
          </p:nvGrpSpPr>
          <p:grpSpPr>
            <a:xfrm>
              <a:off x="796221" y="2644708"/>
              <a:ext cx="1415238" cy="1555079"/>
              <a:chOff x="1069936" y="2616870"/>
              <a:chExt cx="1415238" cy="1555079"/>
            </a:xfrm>
          </p:grpSpPr>
          <p:sp>
            <p:nvSpPr>
              <p:cNvPr id="126" name="Rounded Rectangle 125"/>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27" name="Picture 12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28" name="Picture 12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29" name="Picture 1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30" name="Picture 1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31" name="Picture 1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21" name="TextBox 120"/>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32" name="Group 131"/>
          <p:cNvGrpSpPr/>
          <p:nvPr/>
        </p:nvGrpSpPr>
        <p:grpSpPr>
          <a:xfrm>
            <a:off x="5485812" y="1672412"/>
            <a:ext cx="1731487" cy="1781988"/>
            <a:chOff x="796221" y="2588133"/>
            <a:chExt cx="1565980" cy="1611654"/>
          </a:xfrm>
        </p:grpSpPr>
        <p:grpSp>
          <p:nvGrpSpPr>
            <p:cNvPr id="133" name="Group 132"/>
            <p:cNvGrpSpPr/>
            <p:nvPr/>
          </p:nvGrpSpPr>
          <p:grpSpPr>
            <a:xfrm>
              <a:off x="796221" y="2644708"/>
              <a:ext cx="1415238" cy="1555079"/>
              <a:chOff x="1069936" y="2616870"/>
              <a:chExt cx="1415238" cy="1555079"/>
            </a:xfrm>
          </p:grpSpPr>
          <p:sp>
            <p:nvSpPr>
              <p:cNvPr id="139" name="Rounded Rectangle 13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40" name="Picture 13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41" name="Picture 14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42" name="Picture 14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43" name="Picture 14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44" name="Picture 14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34" name="TextBox 133"/>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45" name="Group 144"/>
          <p:cNvGrpSpPr/>
          <p:nvPr/>
        </p:nvGrpSpPr>
        <p:grpSpPr>
          <a:xfrm>
            <a:off x="3786536" y="1672412"/>
            <a:ext cx="1731487" cy="1781988"/>
            <a:chOff x="796221" y="2588133"/>
            <a:chExt cx="1565980" cy="1611654"/>
          </a:xfrm>
        </p:grpSpPr>
        <p:grpSp>
          <p:nvGrpSpPr>
            <p:cNvPr id="146" name="Group 145"/>
            <p:cNvGrpSpPr/>
            <p:nvPr/>
          </p:nvGrpSpPr>
          <p:grpSpPr>
            <a:xfrm>
              <a:off x="796221" y="2644708"/>
              <a:ext cx="1415238" cy="1555079"/>
              <a:chOff x="1069936" y="2616870"/>
              <a:chExt cx="1415238" cy="1555079"/>
            </a:xfrm>
          </p:grpSpPr>
          <p:sp>
            <p:nvSpPr>
              <p:cNvPr id="152" name="Rounded Rectangle 15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53" name="Picture 15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54" name="Picture 15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55" name="Picture 15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56" name="Picture 15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57" name="Picture 15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47" name="TextBox 146"/>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grpSp>
        <p:nvGrpSpPr>
          <p:cNvPr id="158" name="Group 157"/>
          <p:cNvGrpSpPr/>
          <p:nvPr/>
        </p:nvGrpSpPr>
        <p:grpSpPr>
          <a:xfrm>
            <a:off x="2087260" y="1672412"/>
            <a:ext cx="1731487" cy="1781988"/>
            <a:chOff x="796221" y="2588133"/>
            <a:chExt cx="1565980" cy="1611654"/>
          </a:xfrm>
        </p:grpSpPr>
        <p:grpSp>
          <p:nvGrpSpPr>
            <p:cNvPr id="159" name="Group 158"/>
            <p:cNvGrpSpPr/>
            <p:nvPr/>
          </p:nvGrpSpPr>
          <p:grpSpPr>
            <a:xfrm>
              <a:off x="796221" y="2644708"/>
              <a:ext cx="1415238" cy="1555079"/>
              <a:chOff x="1069936" y="2616870"/>
              <a:chExt cx="1415238" cy="1555079"/>
            </a:xfrm>
          </p:grpSpPr>
          <p:sp>
            <p:nvSpPr>
              <p:cNvPr id="165" name="Rounded Rectangle 16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166" name="Picture 16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67" name="Picture 16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68" name="Picture 16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69" name="Picture 16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70" name="Picture 16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sp>
          <p:nvSpPr>
            <p:cNvPr id="160" name="TextBox 159"/>
            <p:cNvSpPr txBox="1"/>
            <p:nvPr/>
          </p:nvSpPr>
          <p:spPr>
            <a:xfrm>
              <a:off x="1090911" y="2588133"/>
              <a:ext cx="1271290" cy="250522"/>
            </a:xfrm>
            <a:prstGeom prst="rect">
              <a:avLst/>
            </a:prstGeom>
            <a:noFill/>
          </p:spPr>
          <p:txBody>
            <a:bodyPr wrap="square" rtlCol="0">
              <a:spAutoFit/>
            </a:bodyPr>
            <a:lstStyle/>
            <a:p>
              <a:r>
                <a:rPr lang="en-US" sz="1200" dirty="0">
                  <a:solidFill>
                    <a:schemeClr val="bg1"/>
                  </a:solidFill>
                  <a:latin typeface="Amazon Ember" charset="0"/>
                  <a:ea typeface="Amazon Ember" charset="0"/>
                  <a:cs typeface="Amazon Ember" charset="0"/>
                </a:rPr>
                <a:t>EC2 Instance</a:t>
              </a:r>
            </a:p>
          </p:txBody>
        </p:sp>
      </p:grpSp>
      <p:sp>
        <p:nvSpPr>
          <p:cNvPr id="3" name="Title 2">
            <a:extLst>
              <a:ext uri="{FF2B5EF4-FFF2-40B4-BE49-F238E27FC236}">
                <a16:creationId xmlns:a16="http://schemas.microsoft.com/office/drawing/2014/main" id="{4A9E78DC-9085-41D6-A867-5DB23BAE03EC}"/>
              </a:ext>
            </a:extLst>
          </p:cNvPr>
          <p:cNvSpPr>
            <a:spLocks noGrp="1"/>
          </p:cNvSpPr>
          <p:nvPr>
            <p:ph type="title"/>
          </p:nvPr>
        </p:nvSpPr>
        <p:spPr/>
        <p:txBody>
          <a:bodyPr/>
          <a:lstStyle/>
          <a:p>
            <a:r>
              <a:rPr lang="en-US" dirty="0"/>
              <a:t>Running Containers</a:t>
            </a:r>
          </a:p>
        </p:txBody>
      </p:sp>
    </p:spTree>
    <p:extLst>
      <p:ext uri="{BB962C8B-B14F-4D97-AF65-F5344CB8AC3E}">
        <p14:creationId xmlns:p14="http://schemas.microsoft.com/office/powerpoint/2010/main" val="947645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582220" y="1004294"/>
            <a:ext cx="6000108" cy="1863327"/>
            <a:chOff x="1369111" y="1182029"/>
            <a:chExt cx="6000108" cy="1863327"/>
          </a:xfrm>
        </p:grpSpPr>
        <p:sp>
          <p:nvSpPr>
            <p:cNvPr id="270" name="Rectangle 269">
              <a:extLst>
                <a:ext uri="{FF2B5EF4-FFF2-40B4-BE49-F238E27FC236}">
                  <a16:creationId xmlns:a16="http://schemas.microsoft.com/office/drawing/2014/main" id="{F4FEF678-5957-4BC0-AB05-7B6BE4C13CD4}"/>
                </a:ext>
              </a:extLst>
            </p:cNvPr>
            <p:cNvSpPr/>
            <p:nvPr/>
          </p:nvSpPr>
          <p:spPr>
            <a:xfrm>
              <a:off x="1563853" y="1337201"/>
              <a:ext cx="5622085" cy="563876"/>
            </a:xfrm>
            <a:prstGeom prst="rect">
              <a:avLst/>
            </a:prstGeom>
            <a:solidFill>
              <a:schemeClr val="accent6"/>
            </a:solidFill>
            <a:ln w="15875" cap="sq">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Scheduling and Orchestration</a:t>
              </a:r>
            </a:p>
          </p:txBody>
        </p:sp>
        <p:sp>
          <p:nvSpPr>
            <p:cNvPr id="272" name="Rectangle 271">
              <a:extLst>
                <a:ext uri="{FF2B5EF4-FFF2-40B4-BE49-F238E27FC236}">
                  <a16:creationId xmlns:a16="http://schemas.microsoft.com/office/drawing/2014/main" id="{CB325935-1F45-4A99-A4DB-DDE6D1530C7C}"/>
                </a:ext>
              </a:extLst>
            </p:cNvPr>
            <p:cNvSpPr/>
            <p:nvPr/>
          </p:nvSpPr>
          <p:spPr>
            <a:xfrm>
              <a:off x="1563853" y="2006914"/>
              <a:ext cx="271357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Cluster Manager</a:t>
              </a:r>
            </a:p>
          </p:txBody>
        </p:sp>
        <p:sp>
          <p:nvSpPr>
            <p:cNvPr id="273" name="Rectangle 272">
              <a:extLst>
                <a:ext uri="{FF2B5EF4-FFF2-40B4-BE49-F238E27FC236}">
                  <a16:creationId xmlns:a16="http://schemas.microsoft.com/office/drawing/2014/main" id="{8D06D5E2-5536-43D8-96CD-F499D56CEDA2}"/>
                </a:ext>
              </a:extLst>
            </p:cNvPr>
            <p:cNvSpPr/>
            <p:nvPr/>
          </p:nvSpPr>
          <p:spPr>
            <a:xfrm>
              <a:off x="4404766" y="2006914"/>
              <a:ext cx="2776566" cy="364257"/>
            </a:xfrm>
            <a:prstGeom prst="rect">
              <a:avLst/>
            </a:prstGeom>
            <a:solidFill>
              <a:schemeClr val="accent4"/>
            </a:solidFill>
            <a:ln w="15875" cap="sq">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Placement Engine</a:t>
              </a:r>
            </a:p>
          </p:txBody>
        </p:sp>
        <p:sp>
          <p:nvSpPr>
            <p:cNvPr id="277" name="Rectangle 276">
              <a:extLst>
                <a:ext uri="{FF2B5EF4-FFF2-40B4-BE49-F238E27FC236}">
                  <a16:creationId xmlns:a16="http://schemas.microsoft.com/office/drawing/2014/main" id="{F4FEF678-5957-4BC0-AB05-7B6BE4C13CD4}"/>
                </a:ext>
              </a:extLst>
            </p:cNvPr>
            <p:cNvSpPr/>
            <p:nvPr/>
          </p:nvSpPr>
          <p:spPr>
            <a:xfrm>
              <a:off x="1369111" y="1182029"/>
              <a:ext cx="6000108" cy="1340626"/>
            </a:xfrm>
            <a:prstGeom prst="rect">
              <a:avLst/>
            </a:prstGeom>
            <a:no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43" name="Straight Connector 342">
              <a:extLst>
                <a:ext uri="{FF2B5EF4-FFF2-40B4-BE49-F238E27FC236}">
                  <a16:creationId xmlns:a16="http://schemas.microsoft.com/office/drawing/2014/main" id="{36CCD45F-F02B-409D-BC6C-05BAA4B52853}"/>
                </a:ext>
              </a:extLst>
            </p:cNvPr>
            <p:cNvCxnSpPr>
              <a:cxnSpLocks/>
              <a:stCxn id="489" idx="0"/>
              <a:endCxn id="277" idx="2"/>
            </p:cNvCxnSpPr>
            <p:nvPr/>
          </p:nvCxnSpPr>
          <p:spPr>
            <a:xfrm flipV="1">
              <a:off x="4355932" y="2522655"/>
              <a:ext cx="13233"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a:extLst>
                <a:ext uri="{FF2B5EF4-FFF2-40B4-BE49-F238E27FC236}">
                  <a16:creationId xmlns:a16="http://schemas.microsoft.com/office/drawing/2014/main" id="{529A100E-26F1-4B5C-9009-A1D7F00EBA55}"/>
                </a:ext>
              </a:extLst>
            </p:cNvPr>
            <p:cNvCxnSpPr>
              <a:cxnSpLocks/>
              <a:stCxn id="277" idx="2"/>
              <a:endCxn id="338" idx="0"/>
            </p:cNvCxnSpPr>
            <p:nvPr/>
          </p:nvCxnSpPr>
          <p:spPr>
            <a:xfrm flipH="1">
              <a:off x="1533157" y="2522655"/>
              <a:ext cx="28360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a:extLst>
                <a:ext uri="{FF2B5EF4-FFF2-40B4-BE49-F238E27FC236}">
                  <a16:creationId xmlns:a16="http://schemas.microsoft.com/office/drawing/2014/main" id="{36CCD45F-F02B-409D-BC6C-05BAA4B52853}"/>
                </a:ext>
              </a:extLst>
            </p:cNvPr>
            <p:cNvCxnSpPr>
              <a:cxnSpLocks/>
              <a:stCxn id="565" idx="0"/>
              <a:endCxn id="277" idx="2"/>
            </p:cNvCxnSpPr>
            <p:nvPr/>
          </p:nvCxnSpPr>
          <p:spPr>
            <a:xfrm flipH="1" flipV="1">
              <a:off x="4369165" y="2522655"/>
              <a:ext cx="2807208" cy="522701"/>
            </a:xfrm>
            <a:prstGeom prst="line">
              <a:avLst/>
            </a:prstGeom>
            <a:ln w="25400" cap="rnd">
              <a:prstDash val="solid"/>
              <a:headEnd type="oval"/>
              <a:tailEnd type="oval" w="med" len="med"/>
            </a:ln>
            <a:effectLst/>
          </p:spPr>
          <p:style>
            <a:lnRef idx="2">
              <a:schemeClr val="accent1"/>
            </a:lnRef>
            <a:fillRef idx="0">
              <a:schemeClr val="accent1"/>
            </a:fillRef>
            <a:effectRef idx="1">
              <a:schemeClr val="accent1"/>
            </a:effectRef>
            <a:fontRef idx="minor">
              <a:schemeClr val="tx1"/>
            </a:fontRef>
          </p:style>
        </p:cxnSp>
      </p:grpSp>
      <p:sp>
        <p:nvSpPr>
          <p:cNvPr id="3" name="Title 2">
            <a:extLst>
              <a:ext uri="{FF2B5EF4-FFF2-40B4-BE49-F238E27FC236}">
                <a16:creationId xmlns:a16="http://schemas.microsoft.com/office/drawing/2014/main" id="{B0CA8803-4293-4B52-901B-83EE3DEB5F74}"/>
              </a:ext>
            </a:extLst>
          </p:cNvPr>
          <p:cNvSpPr>
            <a:spLocks noGrp="1"/>
          </p:cNvSpPr>
          <p:nvPr>
            <p:ph type="title"/>
          </p:nvPr>
        </p:nvSpPr>
        <p:spPr/>
        <p:txBody>
          <a:bodyPr/>
          <a:lstStyle/>
          <a:p>
            <a:r>
              <a:rPr lang="en-US" dirty="0"/>
              <a:t>Running Containers at Scale</a:t>
            </a:r>
          </a:p>
        </p:txBody>
      </p:sp>
      <p:grpSp>
        <p:nvGrpSpPr>
          <p:cNvPr id="18" name="Group 17">
            <a:extLst>
              <a:ext uri="{FF2B5EF4-FFF2-40B4-BE49-F238E27FC236}">
                <a16:creationId xmlns:a16="http://schemas.microsoft.com/office/drawing/2014/main" id="{610B4D9F-044D-4CC5-B22A-3861A9B57E16}"/>
              </a:ext>
            </a:extLst>
          </p:cNvPr>
          <p:cNvGrpSpPr/>
          <p:nvPr/>
        </p:nvGrpSpPr>
        <p:grpSpPr>
          <a:xfrm>
            <a:off x="398839" y="2867621"/>
            <a:ext cx="2694853" cy="1435209"/>
            <a:chOff x="398839" y="2867621"/>
            <a:chExt cx="2777155" cy="1479041"/>
          </a:xfrm>
        </p:grpSpPr>
        <p:sp>
          <p:nvSpPr>
            <p:cNvPr id="338" name="Rounded Rectangle 337"/>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 name="TextBox 4"/>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#1</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7" name="Group 16">
              <a:extLst>
                <a:ext uri="{FF2B5EF4-FFF2-40B4-BE49-F238E27FC236}">
                  <a16:creationId xmlns:a16="http://schemas.microsoft.com/office/drawing/2014/main" id="{8FA3EBEB-2AF7-495B-BEAC-0A827779CBE0}"/>
                </a:ext>
              </a:extLst>
            </p:cNvPr>
            <p:cNvGrpSpPr/>
            <p:nvPr/>
          </p:nvGrpSpPr>
          <p:grpSpPr>
            <a:xfrm>
              <a:off x="526240" y="2973182"/>
              <a:ext cx="2522353" cy="1040502"/>
              <a:chOff x="526240" y="2973182"/>
              <a:chExt cx="2522353" cy="1040502"/>
            </a:xfrm>
          </p:grpSpPr>
          <p:grpSp>
            <p:nvGrpSpPr>
              <p:cNvPr id="16" name="Group 15">
                <a:extLst>
                  <a:ext uri="{FF2B5EF4-FFF2-40B4-BE49-F238E27FC236}">
                    <a16:creationId xmlns:a16="http://schemas.microsoft.com/office/drawing/2014/main" id="{41F0D47A-29E8-4620-975D-099BC31FBA18}"/>
                  </a:ext>
                </a:extLst>
              </p:cNvPr>
              <p:cNvGrpSpPr/>
              <p:nvPr/>
            </p:nvGrpSpPr>
            <p:grpSpPr>
              <a:xfrm>
                <a:off x="526240" y="2973182"/>
                <a:ext cx="2522353" cy="494247"/>
                <a:chOff x="449447" y="2973182"/>
                <a:chExt cx="2636627" cy="516639"/>
              </a:xfrm>
            </p:grpSpPr>
            <p:grpSp>
              <p:nvGrpSpPr>
                <p:cNvPr id="59" name="Group 58"/>
                <p:cNvGrpSpPr/>
                <p:nvPr/>
              </p:nvGrpSpPr>
              <p:grpSpPr>
                <a:xfrm>
                  <a:off x="2074283" y="2973182"/>
                  <a:ext cx="470180" cy="516639"/>
                  <a:chOff x="1069936" y="2616870"/>
                  <a:chExt cx="1415238" cy="1555079"/>
                </a:xfrm>
              </p:grpSpPr>
              <p:sp>
                <p:nvSpPr>
                  <p:cNvPr id="81" name="Rounded Rectangle 8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83" name="Picture 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84" name="Picture 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85" name="Picture 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86" name="Picture 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87" name="Picture 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88" name="Group 87"/>
                <p:cNvGrpSpPr/>
                <p:nvPr/>
              </p:nvGrpSpPr>
              <p:grpSpPr>
                <a:xfrm>
                  <a:off x="1532671" y="2973182"/>
                  <a:ext cx="470180" cy="516639"/>
                  <a:chOff x="1069936" y="2616870"/>
                  <a:chExt cx="1415238" cy="1555079"/>
                </a:xfrm>
              </p:grpSpPr>
              <p:sp>
                <p:nvSpPr>
                  <p:cNvPr id="89" name="Rounded Rectangle 8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90" name="Picture 8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1" name="Picture 9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92" name="Picture 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93" name="Picture 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99" name="Group 98"/>
                <p:cNvGrpSpPr/>
                <p:nvPr/>
              </p:nvGrpSpPr>
              <p:grpSpPr>
                <a:xfrm>
                  <a:off x="2615894" y="2973182"/>
                  <a:ext cx="470180" cy="516639"/>
                  <a:chOff x="1069936" y="2616870"/>
                  <a:chExt cx="1415238" cy="1555079"/>
                </a:xfrm>
              </p:grpSpPr>
              <p:sp>
                <p:nvSpPr>
                  <p:cNvPr id="100" name="Rounded Rectangle 9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101" name="Picture 10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2" name="Picture 10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103" name="Picture 10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104" name="Picture 10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5" name="Picture 10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3" name="Group 282"/>
                <p:cNvGrpSpPr/>
                <p:nvPr/>
              </p:nvGrpSpPr>
              <p:grpSpPr>
                <a:xfrm>
                  <a:off x="991059" y="2973182"/>
                  <a:ext cx="470180" cy="516639"/>
                  <a:chOff x="1069936" y="2616870"/>
                  <a:chExt cx="1415238" cy="1555079"/>
                </a:xfrm>
              </p:grpSpPr>
              <p:sp>
                <p:nvSpPr>
                  <p:cNvPr id="291" name="Rounded Rectangle 290"/>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92" name="Picture 29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93" name="Picture 2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94" name="Picture 2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95" name="Picture 2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6" name="Picture 2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84" name="Group 283"/>
                <p:cNvGrpSpPr/>
                <p:nvPr/>
              </p:nvGrpSpPr>
              <p:grpSpPr>
                <a:xfrm>
                  <a:off x="449447" y="2973182"/>
                  <a:ext cx="470180" cy="516639"/>
                  <a:chOff x="1069936" y="2616870"/>
                  <a:chExt cx="1415238" cy="1555079"/>
                </a:xfrm>
              </p:grpSpPr>
              <p:sp>
                <p:nvSpPr>
                  <p:cNvPr id="285" name="Rounded Rectangle 284"/>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86" name="Picture 28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87" name="Picture 2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89" name="Picture 28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90" name="Picture 28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251" name="Group 250">
                <a:extLst>
                  <a:ext uri="{FF2B5EF4-FFF2-40B4-BE49-F238E27FC236}">
                    <a16:creationId xmlns:a16="http://schemas.microsoft.com/office/drawing/2014/main" id="{56CC79DA-19C0-4ED5-9D46-63B90A9C8431}"/>
                  </a:ext>
                </a:extLst>
              </p:cNvPr>
              <p:cNvGrpSpPr/>
              <p:nvPr/>
            </p:nvGrpSpPr>
            <p:grpSpPr>
              <a:xfrm>
                <a:off x="526240" y="3519437"/>
                <a:ext cx="2522353" cy="494247"/>
                <a:chOff x="449447" y="2973182"/>
                <a:chExt cx="2636627" cy="516639"/>
              </a:xfrm>
            </p:grpSpPr>
            <p:grpSp>
              <p:nvGrpSpPr>
                <p:cNvPr id="252" name="Group 251">
                  <a:extLst>
                    <a:ext uri="{FF2B5EF4-FFF2-40B4-BE49-F238E27FC236}">
                      <a16:creationId xmlns:a16="http://schemas.microsoft.com/office/drawing/2014/main" id="{F1C6B8F4-07EF-4688-A61B-41C4E0F73B23}"/>
                    </a:ext>
                  </a:extLst>
                </p:cNvPr>
                <p:cNvGrpSpPr/>
                <p:nvPr/>
              </p:nvGrpSpPr>
              <p:grpSpPr>
                <a:xfrm>
                  <a:off x="2074283" y="2973182"/>
                  <a:ext cx="470180" cy="516639"/>
                  <a:chOff x="1069936" y="2616870"/>
                  <a:chExt cx="1415238" cy="1555079"/>
                </a:xfrm>
              </p:grpSpPr>
              <p:sp>
                <p:nvSpPr>
                  <p:cNvPr id="324" name="Rounded Rectangle 80">
                    <a:extLst>
                      <a:ext uri="{FF2B5EF4-FFF2-40B4-BE49-F238E27FC236}">
                        <a16:creationId xmlns:a16="http://schemas.microsoft.com/office/drawing/2014/main" id="{9D2A4932-CA0D-4E5B-8C08-4657AF75F32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25" name="Picture 324">
                    <a:extLst>
                      <a:ext uri="{FF2B5EF4-FFF2-40B4-BE49-F238E27FC236}">
                        <a16:creationId xmlns:a16="http://schemas.microsoft.com/office/drawing/2014/main" id="{B3A08775-E3B8-404A-8386-17E2C8F6926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6" name="Picture 325">
                    <a:extLst>
                      <a:ext uri="{FF2B5EF4-FFF2-40B4-BE49-F238E27FC236}">
                        <a16:creationId xmlns:a16="http://schemas.microsoft.com/office/drawing/2014/main" id="{95897200-DA11-411D-B0F8-D6E67A53675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7" name="Picture 326">
                    <a:extLst>
                      <a:ext uri="{FF2B5EF4-FFF2-40B4-BE49-F238E27FC236}">
                        <a16:creationId xmlns:a16="http://schemas.microsoft.com/office/drawing/2014/main" id="{E61D6733-4DE9-47B4-90EE-F65EC1B03C8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8" name="Picture 327">
                    <a:extLst>
                      <a:ext uri="{FF2B5EF4-FFF2-40B4-BE49-F238E27FC236}">
                        <a16:creationId xmlns:a16="http://schemas.microsoft.com/office/drawing/2014/main" id="{6CD63E81-98AD-48EC-92BD-A777790BEDB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9" name="Picture 328">
                    <a:extLst>
                      <a:ext uri="{FF2B5EF4-FFF2-40B4-BE49-F238E27FC236}">
                        <a16:creationId xmlns:a16="http://schemas.microsoft.com/office/drawing/2014/main" id="{31D5BB4E-740B-44B8-8D6A-5CF7BE60AC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4" name="Group 253">
                  <a:extLst>
                    <a:ext uri="{FF2B5EF4-FFF2-40B4-BE49-F238E27FC236}">
                      <a16:creationId xmlns:a16="http://schemas.microsoft.com/office/drawing/2014/main" id="{1916ACBB-B3A5-43C8-B0D2-13B8E1A92EE8}"/>
                    </a:ext>
                  </a:extLst>
                </p:cNvPr>
                <p:cNvGrpSpPr/>
                <p:nvPr/>
              </p:nvGrpSpPr>
              <p:grpSpPr>
                <a:xfrm>
                  <a:off x="1532671" y="2973182"/>
                  <a:ext cx="470180" cy="516639"/>
                  <a:chOff x="1069936" y="2616870"/>
                  <a:chExt cx="1415238" cy="1555079"/>
                </a:xfrm>
              </p:grpSpPr>
              <p:sp>
                <p:nvSpPr>
                  <p:cNvPr id="318" name="Rounded Rectangle 88">
                    <a:extLst>
                      <a:ext uri="{FF2B5EF4-FFF2-40B4-BE49-F238E27FC236}">
                        <a16:creationId xmlns:a16="http://schemas.microsoft.com/office/drawing/2014/main" id="{0BC6204A-85CE-46EC-BE5F-E1BF10D56C30}"/>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9" name="Picture 318">
                    <a:extLst>
                      <a:ext uri="{FF2B5EF4-FFF2-40B4-BE49-F238E27FC236}">
                        <a16:creationId xmlns:a16="http://schemas.microsoft.com/office/drawing/2014/main" id="{09FC815B-E7E2-4D14-808F-6EFAB482A0D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20" name="Picture 319">
                    <a:extLst>
                      <a:ext uri="{FF2B5EF4-FFF2-40B4-BE49-F238E27FC236}">
                        <a16:creationId xmlns:a16="http://schemas.microsoft.com/office/drawing/2014/main" id="{B76A6C83-84E8-4524-B31B-5E43903A8AD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21" name="Picture 320">
                    <a:extLst>
                      <a:ext uri="{FF2B5EF4-FFF2-40B4-BE49-F238E27FC236}">
                        <a16:creationId xmlns:a16="http://schemas.microsoft.com/office/drawing/2014/main" id="{B8AA75F9-32B3-41B3-B12B-8393108F987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22" name="Picture 321">
                    <a:extLst>
                      <a:ext uri="{FF2B5EF4-FFF2-40B4-BE49-F238E27FC236}">
                        <a16:creationId xmlns:a16="http://schemas.microsoft.com/office/drawing/2014/main" id="{02ABC63A-029C-4370-A196-B215CA55C22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23" name="Picture 322">
                    <a:extLst>
                      <a:ext uri="{FF2B5EF4-FFF2-40B4-BE49-F238E27FC236}">
                        <a16:creationId xmlns:a16="http://schemas.microsoft.com/office/drawing/2014/main" id="{757D0A33-E4FB-44CD-AD82-934FD941949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5" name="Group 254">
                  <a:extLst>
                    <a:ext uri="{FF2B5EF4-FFF2-40B4-BE49-F238E27FC236}">
                      <a16:creationId xmlns:a16="http://schemas.microsoft.com/office/drawing/2014/main" id="{B699DCEB-D74F-48E3-ADB0-3E638B4EBD93}"/>
                    </a:ext>
                  </a:extLst>
                </p:cNvPr>
                <p:cNvGrpSpPr/>
                <p:nvPr/>
              </p:nvGrpSpPr>
              <p:grpSpPr>
                <a:xfrm>
                  <a:off x="2615894" y="2973182"/>
                  <a:ext cx="470180" cy="516639"/>
                  <a:chOff x="1069936" y="2616870"/>
                  <a:chExt cx="1415238" cy="1555079"/>
                </a:xfrm>
              </p:grpSpPr>
              <p:sp>
                <p:nvSpPr>
                  <p:cNvPr id="312" name="Rounded Rectangle 99">
                    <a:extLst>
                      <a:ext uri="{FF2B5EF4-FFF2-40B4-BE49-F238E27FC236}">
                        <a16:creationId xmlns:a16="http://schemas.microsoft.com/office/drawing/2014/main" id="{B326F719-9A65-4FD3-84A4-42022A30D83F}"/>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313" name="Picture 312">
                    <a:extLst>
                      <a:ext uri="{FF2B5EF4-FFF2-40B4-BE49-F238E27FC236}">
                        <a16:creationId xmlns:a16="http://schemas.microsoft.com/office/drawing/2014/main" id="{82670686-0A6D-4456-897E-8F357DF3C6E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314" name="Picture 313">
                    <a:extLst>
                      <a:ext uri="{FF2B5EF4-FFF2-40B4-BE49-F238E27FC236}">
                        <a16:creationId xmlns:a16="http://schemas.microsoft.com/office/drawing/2014/main" id="{3AA3B2E1-BEC4-4116-8028-C83E0F02EFD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15" name="Picture 314">
                    <a:extLst>
                      <a:ext uri="{FF2B5EF4-FFF2-40B4-BE49-F238E27FC236}">
                        <a16:creationId xmlns:a16="http://schemas.microsoft.com/office/drawing/2014/main" id="{24E4A631-9977-4CB5-B5F5-3C751287E8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6" name="Picture 315">
                    <a:extLst>
                      <a:ext uri="{FF2B5EF4-FFF2-40B4-BE49-F238E27FC236}">
                        <a16:creationId xmlns:a16="http://schemas.microsoft.com/office/drawing/2014/main" id="{D33F960D-B5A9-48F9-949E-0C5BE3C6FC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7" name="Picture 316">
                    <a:extLst>
                      <a:ext uri="{FF2B5EF4-FFF2-40B4-BE49-F238E27FC236}">
                        <a16:creationId xmlns:a16="http://schemas.microsoft.com/office/drawing/2014/main" id="{86484031-B0D5-4039-8E4C-F81B2FB895B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6" name="Group 255">
                  <a:extLst>
                    <a:ext uri="{FF2B5EF4-FFF2-40B4-BE49-F238E27FC236}">
                      <a16:creationId xmlns:a16="http://schemas.microsoft.com/office/drawing/2014/main" id="{6C9321B1-F1C3-4140-9276-41DCFF0F9B84}"/>
                    </a:ext>
                  </a:extLst>
                </p:cNvPr>
                <p:cNvGrpSpPr/>
                <p:nvPr/>
              </p:nvGrpSpPr>
              <p:grpSpPr>
                <a:xfrm>
                  <a:off x="991059" y="2973182"/>
                  <a:ext cx="470180" cy="516639"/>
                  <a:chOff x="1069936" y="2616870"/>
                  <a:chExt cx="1415238" cy="1555079"/>
                </a:xfrm>
              </p:grpSpPr>
              <p:sp>
                <p:nvSpPr>
                  <p:cNvPr id="276" name="Rounded Rectangle 290">
                    <a:extLst>
                      <a:ext uri="{FF2B5EF4-FFF2-40B4-BE49-F238E27FC236}">
                        <a16:creationId xmlns:a16="http://schemas.microsoft.com/office/drawing/2014/main" id="{78A9C00A-B05F-4BEE-AC15-82A33679B3DC}"/>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78" name="Picture 277">
                    <a:extLst>
                      <a:ext uri="{FF2B5EF4-FFF2-40B4-BE49-F238E27FC236}">
                        <a16:creationId xmlns:a16="http://schemas.microsoft.com/office/drawing/2014/main" id="{97AD18C4-8074-41BF-AD62-37D659FB3AB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79" name="Picture 278">
                    <a:extLst>
                      <a:ext uri="{FF2B5EF4-FFF2-40B4-BE49-F238E27FC236}">
                        <a16:creationId xmlns:a16="http://schemas.microsoft.com/office/drawing/2014/main" id="{6ADF46DD-F442-498F-A2D9-F439900064C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309" name="Picture 308">
                    <a:extLst>
                      <a:ext uri="{FF2B5EF4-FFF2-40B4-BE49-F238E27FC236}">
                        <a16:creationId xmlns:a16="http://schemas.microsoft.com/office/drawing/2014/main" id="{BA045209-AF31-458F-B00E-02DE6461D3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310" name="Picture 309">
                    <a:extLst>
                      <a:ext uri="{FF2B5EF4-FFF2-40B4-BE49-F238E27FC236}">
                        <a16:creationId xmlns:a16="http://schemas.microsoft.com/office/drawing/2014/main" id="{E58879C5-BF07-4C5E-BF89-02496598B3D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311" name="Picture 310">
                    <a:extLst>
                      <a:ext uri="{FF2B5EF4-FFF2-40B4-BE49-F238E27FC236}">
                        <a16:creationId xmlns:a16="http://schemas.microsoft.com/office/drawing/2014/main" id="{137AC0DB-ED1C-44B0-AB80-9B7C3F473EC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257" name="Group 256">
                  <a:extLst>
                    <a:ext uri="{FF2B5EF4-FFF2-40B4-BE49-F238E27FC236}">
                      <a16:creationId xmlns:a16="http://schemas.microsoft.com/office/drawing/2014/main" id="{1B1022B0-ACAA-4492-922A-2A0E13376A2C}"/>
                    </a:ext>
                  </a:extLst>
                </p:cNvPr>
                <p:cNvGrpSpPr/>
                <p:nvPr/>
              </p:nvGrpSpPr>
              <p:grpSpPr>
                <a:xfrm>
                  <a:off x="449447" y="2973182"/>
                  <a:ext cx="470180" cy="516639"/>
                  <a:chOff x="1069936" y="2616870"/>
                  <a:chExt cx="1415238" cy="1555079"/>
                </a:xfrm>
              </p:grpSpPr>
              <p:sp>
                <p:nvSpPr>
                  <p:cNvPr id="258" name="Rounded Rectangle 284">
                    <a:extLst>
                      <a:ext uri="{FF2B5EF4-FFF2-40B4-BE49-F238E27FC236}">
                        <a16:creationId xmlns:a16="http://schemas.microsoft.com/office/drawing/2014/main" id="{AFAFB7C3-4D43-4AE6-8464-68F63E1D01F8}"/>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259" name="Picture 258">
                    <a:extLst>
                      <a:ext uri="{FF2B5EF4-FFF2-40B4-BE49-F238E27FC236}">
                        <a16:creationId xmlns:a16="http://schemas.microsoft.com/office/drawing/2014/main" id="{D0F83C1E-AEF9-492F-8B88-317B65EAEA2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60" name="Picture 259">
                    <a:extLst>
                      <a:ext uri="{FF2B5EF4-FFF2-40B4-BE49-F238E27FC236}">
                        <a16:creationId xmlns:a16="http://schemas.microsoft.com/office/drawing/2014/main" id="{179033E0-BDAC-40C3-94D5-768789220E6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261" name="Picture 260">
                    <a:extLst>
                      <a:ext uri="{FF2B5EF4-FFF2-40B4-BE49-F238E27FC236}">
                        <a16:creationId xmlns:a16="http://schemas.microsoft.com/office/drawing/2014/main" id="{78C808E4-C86A-483F-9CF8-892048B74E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262" name="Picture 261">
                    <a:extLst>
                      <a:ext uri="{FF2B5EF4-FFF2-40B4-BE49-F238E27FC236}">
                        <a16:creationId xmlns:a16="http://schemas.microsoft.com/office/drawing/2014/main" id="{2B2936E0-7572-4965-A5C9-3E000ACB0BB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69" name="Picture 268">
                    <a:extLst>
                      <a:ext uri="{FF2B5EF4-FFF2-40B4-BE49-F238E27FC236}">
                        <a16:creationId xmlns:a16="http://schemas.microsoft.com/office/drawing/2014/main" id="{5D140588-BFD3-41FA-9DF1-CFE64301A63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488" name="Group 487">
            <a:extLst>
              <a:ext uri="{FF2B5EF4-FFF2-40B4-BE49-F238E27FC236}">
                <a16:creationId xmlns:a16="http://schemas.microsoft.com/office/drawing/2014/main" id="{1059CC2A-89D6-4AA8-AFC9-9692355CEAAA}"/>
              </a:ext>
            </a:extLst>
          </p:cNvPr>
          <p:cNvGrpSpPr/>
          <p:nvPr/>
        </p:nvGrpSpPr>
        <p:grpSpPr>
          <a:xfrm>
            <a:off x="3221614" y="2867621"/>
            <a:ext cx="2694853" cy="1435209"/>
            <a:chOff x="398839" y="2867621"/>
            <a:chExt cx="2777155" cy="1479041"/>
          </a:xfrm>
        </p:grpSpPr>
        <p:sp>
          <p:nvSpPr>
            <p:cNvPr id="489" name="Rounded Rectangle 337">
              <a:extLst>
                <a:ext uri="{FF2B5EF4-FFF2-40B4-BE49-F238E27FC236}">
                  <a16:creationId xmlns:a16="http://schemas.microsoft.com/office/drawing/2014/main" id="{F362334D-B44E-45C6-A4FE-82ABC7379EC0}"/>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490" name="TextBox 489">
              <a:extLst>
                <a:ext uri="{FF2B5EF4-FFF2-40B4-BE49-F238E27FC236}">
                  <a16:creationId xmlns:a16="http://schemas.microsoft.com/office/drawing/2014/main" id="{3C26F754-A6ED-42B0-B85C-48A057FB1D65}"/>
                </a:ext>
              </a:extLst>
            </p:cNvPr>
            <p:cNvSpPr txBox="1"/>
            <p:nvPr/>
          </p:nvSpPr>
          <p:spPr>
            <a:xfrm>
              <a:off x="966564" y="4071998"/>
              <a:ext cx="1641705"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#2</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91" name="Group 490">
              <a:extLst>
                <a:ext uri="{FF2B5EF4-FFF2-40B4-BE49-F238E27FC236}">
                  <a16:creationId xmlns:a16="http://schemas.microsoft.com/office/drawing/2014/main" id="{03DD17A0-8C41-4D78-B6A4-68EA8976F7D4}"/>
                </a:ext>
              </a:extLst>
            </p:cNvPr>
            <p:cNvGrpSpPr/>
            <p:nvPr/>
          </p:nvGrpSpPr>
          <p:grpSpPr>
            <a:xfrm>
              <a:off x="526240" y="2973182"/>
              <a:ext cx="2522353" cy="1040502"/>
              <a:chOff x="526240" y="2973182"/>
              <a:chExt cx="2522353" cy="1040502"/>
            </a:xfrm>
          </p:grpSpPr>
          <p:grpSp>
            <p:nvGrpSpPr>
              <p:cNvPr id="492" name="Group 491">
                <a:extLst>
                  <a:ext uri="{FF2B5EF4-FFF2-40B4-BE49-F238E27FC236}">
                    <a16:creationId xmlns:a16="http://schemas.microsoft.com/office/drawing/2014/main" id="{1DE8F46D-2FA9-4D2F-8095-D9713E0902FF}"/>
                  </a:ext>
                </a:extLst>
              </p:cNvPr>
              <p:cNvGrpSpPr/>
              <p:nvPr/>
            </p:nvGrpSpPr>
            <p:grpSpPr>
              <a:xfrm>
                <a:off x="526240" y="2973182"/>
                <a:ext cx="2522353" cy="494247"/>
                <a:chOff x="449447" y="2973182"/>
                <a:chExt cx="2636627" cy="516639"/>
              </a:xfrm>
            </p:grpSpPr>
            <p:grpSp>
              <p:nvGrpSpPr>
                <p:cNvPr id="529" name="Group 528">
                  <a:extLst>
                    <a:ext uri="{FF2B5EF4-FFF2-40B4-BE49-F238E27FC236}">
                      <a16:creationId xmlns:a16="http://schemas.microsoft.com/office/drawing/2014/main" id="{A7DEB46F-723F-4594-86A8-845B98EF4679}"/>
                    </a:ext>
                  </a:extLst>
                </p:cNvPr>
                <p:cNvGrpSpPr/>
                <p:nvPr/>
              </p:nvGrpSpPr>
              <p:grpSpPr>
                <a:xfrm>
                  <a:off x="2074283" y="2973182"/>
                  <a:ext cx="470180" cy="516639"/>
                  <a:chOff x="1069936" y="2616870"/>
                  <a:chExt cx="1415238" cy="1555079"/>
                </a:xfrm>
              </p:grpSpPr>
              <p:sp>
                <p:nvSpPr>
                  <p:cNvPr id="558" name="Rounded Rectangle 80">
                    <a:extLst>
                      <a:ext uri="{FF2B5EF4-FFF2-40B4-BE49-F238E27FC236}">
                        <a16:creationId xmlns:a16="http://schemas.microsoft.com/office/drawing/2014/main" id="{41CC7B80-83FC-428C-ABF0-BB309210D89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9" name="Picture 558">
                    <a:extLst>
                      <a:ext uri="{FF2B5EF4-FFF2-40B4-BE49-F238E27FC236}">
                        <a16:creationId xmlns:a16="http://schemas.microsoft.com/office/drawing/2014/main" id="{A348D18B-8145-4E53-9854-0664FF340F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60" name="Picture 559">
                    <a:extLst>
                      <a:ext uri="{FF2B5EF4-FFF2-40B4-BE49-F238E27FC236}">
                        <a16:creationId xmlns:a16="http://schemas.microsoft.com/office/drawing/2014/main" id="{9FE84AB7-3414-476C-B6F2-02D47AFB410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61" name="Picture 560">
                    <a:extLst>
                      <a:ext uri="{FF2B5EF4-FFF2-40B4-BE49-F238E27FC236}">
                        <a16:creationId xmlns:a16="http://schemas.microsoft.com/office/drawing/2014/main" id="{38347178-BD39-4761-8C2A-833E6C453D9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62" name="Picture 561">
                    <a:extLst>
                      <a:ext uri="{FF2B5EF4-FFF2-40B4-BE49-F238E27FC236}">
                        <a16:creationId xmlns:a16="http://schemas.microsoft.com/office/drawing/2014/main" id="{6D88BDA9-D151-47C3-9912-3F4B07389F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63" name="Picture 562">
                    <a:extLst>
                      <a:ext uri="{FF2B5EF4-FFF2-40B4-BE49-F238E27FC236}">
                        <a16:creationId xmlns:a16="http://schemas.microsoft.com/office/drawing/2014/main" id="{AFFDD19D-F8CB-46DE-B291-F16AF24C6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0" name="Group 529">
                  <a:extLst>
                    <a:ext uri="{FF2B5EF4-FFF2-40B4-BE49-F238E27FC236}">
                      <a16:creationId xmlns:a16="http://schemas.microsoft.com/office/drawing/2014/main" id="{9F609E4B-1EF3-40FD-93CA-7CD2C3DA37C3}"/>
                    </a:ext>
                  </a:extLst>
                </p:cNvPr>
                <p:cNvGrpSpPr/>
                <p:nvPr/>
              </p:nvGrpSpPr>
              <p:grpSpPr>
                <a:xfrm>
                  <a:off x="1532671" y="2973182"/>
                  <a:ext cx="470180" cy="516639"/>
                  <a:chOff x="1069936" y="2616870"/>
                  <a:chExt cx="1415238" cy="1555079"/>
                </a:xfrm>
              </p:grpSpPr>
              <p:sp>
                <p:nvSpPr>
                  <p:cNvPr id="552" name="Rounded Rectangle 88">
                    <a:extLst>
                      <a:ext uri="{FF2B5EF4-FFF2-40B4-BE49-F238E27FC236}">
                        <a16:creationId xmlns:a16="http://schemas.microsoft.com/office/drawing/2014/main" id="{710E570A-0E10-465C-B8D2-D5B844EE5C0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53" name="Picture 552">
                    <a:extLst>
                      <a:ext uri="{FF2B5EF4-FFF2-40B4-BE49-F238E27FC236}">
                        <a16:creationId xmlns:a16="http://schemas.microsoft.com/office/drawing/2014/main" id="{0EB9B0E6-0231-4EDD-9588-4072FA84DA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54" name="Picture 553">
                    <a:extLst>
                      <a:ext uri="{FF2B5EF4-FFF2-40B4-BE49-F238E27FC236}">
                        <a16:creationId xmlns:a16="http://schemas.microsoft.com/office/drawing/2014/main" id="{DFCAD440-A387-49C8-AD13-7A94B6DF9C2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55" name="Picture 554">
                    <a:extLst>
                      <a:ext uri="{FF2B5EF4-FFF2-40B4-BE49-F238E27FC236}">
                        <a16:creationId xmlns:a16="http://schemas.microsoft.com/office/drawing/2014/main" id="{32DC85FD-0AB7-4C20-8D9F-E7BE3537EF7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6" name="Picture 555">
                    <a:extLst>
                      <a:ext uri="{FF2B5EF4-FFF2-40B4-BE49-F238E27FC236}">
                        <a16:creationId xmlns:a16="http://schemas.microsoft.com/office/drawing/2014/main" id="{1B0F0CE7-6E71-47EE-B7D4-424DAC07176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7" name="Picture 556">
                    <a:extLst>
                      <a:ext uri="{FF2B5EF4-FFF2-40B4-BE49-F238E27FC236}">
                        <a16:creationId xmlns:a16="http://schemas.microsoft.com/office/drawing/2014/main" id="{73C559BF-66BE-448B-88FE-F8E511553A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1" name="Group 530">
                  <a:extLst>
                    <a:ext uri="{FF2B5EF4-FFF2-40B4-BE49-F238E27FC236}">
                      <a16:creationId xmlns:a16="http://schemas.microsoft.com/office/drawing/2014/main" id="{E65EA885-033E-4770-8F52-4C595AC6C82F}"/>
                    </a:ext>
                  </a:extLst>
                </p:cNvPr>
                <p:cNvGrpSpPr/>
                <p:nvPr/>
              </p:nvGrpSpPr>
              <p:grpSpPr>
                <a:xfrm>
                  <a:off x="2615894" y="2973182"/>
                  <a:ext cx="470180" cy="516639"/>
                  <a:chOff x="1069936" y="2616870"/>
                  <a:chExt cx="1415238" cy="1555079"/>
                </a:xfrm>
              </p:grpSpPr>
              <p:sp>
                <p:nvSpPr>
                  <p:cNvPr id="546" name="Rounded Rectangle 99">
                    <a:extLst>
                      <a:ext uri="{FF2B5EF4-FFF2-40B4-BE49-F238E27FC236}">
                        <a16:creationId xmlns:a16="http://schemas.microsoft.com/office/drawing/2014/main" id="{1050707F-8111-4C6E-BD4E-5D2246030B6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7" name="Picture 546">
                    <a:extLst>
                      <a:ext uri="{FF2B5EF4-FFF2-40B4-BE49-F238E27FC236}">
                        <a16:creationId xmlns:a16="http://schemas.microsoft.com/office/drawing/2014/main" id="{9B147079-F30F-43D3-9682-FD3738620DF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8" name="Picture 547">
                    <a:extLst>
                      <a:ext uri="{FF2B5EF4-FFF2-40B4-BE49-F238E27FC236}">
                        <a16:creationId xmlns:a16="http://schemas.microsoft.com/office/drawing/2014/main" id="{D7EF6D42-7BAD-45B6-81B7-B540CF4E17A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9" name="Picture 548">
                    <a:extLst>
                      <a:ext uri="{FF2B5EF4-FFF2-40B4-BE49-F238E27FC236}">
                        <a16:creationId xmlns:a16="http://schemas.microsoft.com/office/drawing/2014/main" id="{D6CC56A7-317A-42C5-8FB0-3FB1364DDB2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50" name="Picture 549">
                    <a:extLst>
                      <a:ext uri="{FF2B5EF4-FFF2-40B4-BE49-F238E27FC236}">
                        <a16:creationId xmlns:a16="http://schemas.microsoft.com/office/drawing/2014/main" id="{BB572261-10C1-4A76-BC8C-AF302E58CDF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51" name="Picture 550">
                    <a:extLst>
                      <a:ext uri="{FF2B5EF4-FFF2-40B4-BE49-F238E27FC236}">
                        <a16:creationId xmlns:a16="http://schemas.microsoft.com/office/drawing/2014/main" id="{812BF55A-3F71-4C88-BC22-0FD51696C2E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2" name="Group 531">
                  <a:extLst>
                    <a:ext uri="{FF2B5EF4-FFF2-40B4-BE49-F238E27FC236}">
                      <a16:creationId xmlns:a16="http://schemas.microsoft.com/office/drawing/2014/main" id="{CCD49C8E-7E68-4793-888E-779344C53ADA}"/>
                    </a:ext>
                  </a:extLst>
                </p:cNvPr>
                <p:cNvGrpSpPr/>
                <p:nvPr/>
              </p:nvGrpSpPr>
              <p:grpSpPr>
                <a:xfrm>
                  <a:off x="991059" y="2973182"/>
                  <a:ext cx="470180" cy="516639"/>
                  <a:chOff x="1069936" y="2616870"/>
                  <a:chExt cx="1415238" cy="1555079"/>
                </a:xfrm>
              </p:grpSpPr>
              <p:sp>
                <p:nvSpPr>
                  <p:cNvPr id="540" name="Rounded Rectangle 290">
                    <a:extLst>
                      <a:ext uri="{FF2B5EF4-FFF2-40B4-BE49-F238E27FC236}">
                        <a16:creationId xmlns:a16="http://schemas.microsoft.com/office/drawing/2014/main" id="{FD42E6C4-E4DA-4041-930C-A17D25CE6FB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41" name="Picture 540">
                    <a:extLst>
                      <a:ext uri="{FF2B5EF4-FFF2-40B4-BE49-F238E27FC236}">
                        <a16:creationId xmlns:a16="http://schemas.microsoft.com/office/drawing/2014/main" id="{A07ACC44-12AE-4AC3-90C9-C158EA39221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42" name="Picture 541">
                    <a:extLst>
                      <a:ext uri="{FF2B5EF4-FFF2-40B4-BE49-F238E27FC236}">
                        <a16:creationId xmlns:a16="http://schemas.microsoft.com/office/drawing/2014/main" id="{122F9608-692E-411B-B17C-DF79EAE32F3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43" name="Picture 542">
                    <a:extLst>
                      <a:ext uri="{FF2B5EF4-FFF2-40B4-BE49-F238E27FC236}">
                        <a16:creationId xmlns:a16="http://schemas.microsoft.com/office/drawing/2014/main" id="{B388B6C9-F3FD-4BB6-A596-3AAD03AD37B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44" name="Picture 543">
                    <a:extLst>
                      <a:ext uri="{FF2B5EF4-FFF2-40B4-BE49-F238E27FC236}">
                        <a16:creationId xmlns:a16="http://schemas.microsoft.com/office/drawing/2014/main" id="{9F2C3E1B-0DBD-4BA9-97A6-1FF65A55329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45" name="Picture 544">
                    <a:extLst>
                      <a:ext uri="{FF2B5EF4-FFF2-40B4-BE49-F238E27FC236}">
                        <a16:creationId xmlns:a16="http://schemas.microsoft.com/office/drawing/2014/main" id="{6B73F787-8C2A-429F-AEC7-9CA81704E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33" name="Group 532">
                  <a:extLst>
                    <a:ext uri="{FF2B5EF4-FFF2-40B4-BE49-F238E27FC236}">
                      <a16:creationId xmlns:a16="http://schemas.microsoft.com/office/drawing/2014/main" id="{6D061D83-3E77-48BF-B447-1C995B70FA4E}"/>
                    </a:ext>
                  </a:extLst>
                </p:cNvPr>
                <p:cNvGrpSpPr/>
                <p:nvPr/>
              </p:nvGrpSpPr>
              <p:grpSpPr>
                <a:xfrm>
                  <a:off x="449447" y="2973182"/>
                  <a:ext cx="470180" cy="516639"/>
                  <a:chOff x="1069936" y="2616870"/>
                  <a:chExt cx="1415238" cy="1555079"/>
                </a:xfrm>
              </p:grpSpPr>
              <p:sp>
                <p:nvSpPr>
                  <p:cNvPr id="534" name="Rounded Rectangle 284">
                    <a:extLst>
                      <a:ext uri="{FF2B5EF4-FFF2-40B4-BE49-F238E27FC236}">
                        <a16:creationId xmlns:a16="http://schemas.microsoft.com/office/drawing/2014/main" id="{016E15A5-64BF-4C76-9B7A-0806344CD2C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35" name="Picture 534">
                    <a:extLst>
                      <a:ext uri="{FF2B5EF4-FFF2-40B4-BE49-F238E27FC236}">
                        <a16:creationId xmlns:a16="http://schemas.microsoft.com/office/drawing/2014/main" id="{37160F2D-0EFC-47FB-8FF7-65E58EB4673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36" name="Picture 535">
                    <a:extLst>
                      <a:ext uri="{FF2B5EF4-FFF2-40B4-BE49-F238E27FC236}">
                        <a16:creationId xmlns:a16="http://schemas.microsoft.com/office/drawing/2014/main" id="{F7C7E5C0-5268-40A5-A5C0-66A18502D0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37" name="Picture 536">
                    <a:extLst>
                      <a:ext uri="{FF2B5EF4-FFF2-40B4-BE49-F238E27FC236}">
                        <a16:creationId xmlns:a16="http://schemas.microsoft.com/office/drawing/2014/main" id="{48371936-876D-4B1F-8449-439C14D83FB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38" name="Picture 537">
                    <a:extLst>
                      <a:ext uri="{FF2B5EF4-FFF2-40B4-BE49-F238E27FC236}">
                        <a16:creationId xmlns:a16="http://schemas.microsoft.com/office/drawing/2014/main" id="{41DB3659-0462-434C-B5D8-A655BBB549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39" name="Picture 538">
                    <a:extLst>
                      <a:ext uri="{FF2B5EF4-FFF2-40B4-BE49-F238E27FC236}">
                        <a16:creationId xmlns:a16="http://schemas.microsoft.com/office/drawing/2014/main" id="{FCB7A584-702D-4C74-AF6B-ECAE0D3CE6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493" name="Group 492">
                <a:extLst>
                  <a:ext uri="{FF2B5EF4-FFF2-40B4-BE49-F238E27FC236}">
                    <a16:creationId xmlns:a16="http://schemas.microsoft.com/office/drawing/2014/main" id="{904B7B49-7D73-4939-B1AB-16D55C1EAB1A}"/>
                  </a:ext>
                </a:extLst>
              </p:cNvPr>
              <p:cNvGrpSpPr/>
              <p:nvPr/>
            </p:nvGrpSpPr>
            <p:grpSpPr>
              <a:xfrm>
                <a:off x="526240" y="3519437"/>
                <a:ext cx="2522353" cy="494247"/>
                <a:chOff x="449447" y="2973182"/>
                <a:chExt cx="2636627" cy="516639"/>
              </a:xfrm>
            </p:grpSpPr>
            <p:grpSp>
              <p:nvGrpSpPr>
                <p:cNvPr id="494" name="Group 493">
                  <a:extLst>
                    <a:ext uri="{FF2B5EF4-FFF2-40B4-BE49-F238E27FC236}">
                      <a16:creationId xmlns:a16="http://schemas.microsoft.com/office/drawing/2014/main" id="{C79A534A-8D96-43CF-B4B8-B14B5D323D76}"/>
                    </a:ext>
                  </a:extLst>
                </p:cNvPr>
                <p:cNvGrpSpPr/>
                <p:nvPr/>
              </p:nvGrpSpPr>
              <p:grpSpPr>
                <a:xfrm>
                  <a:off x="2074283" y="2973182"/>
                  <a:ext cx="470180" cy="516639"/>
                  <a:chOff x="1069936" y="2616870"/>
                  <a:chExt cx="1415238" cy="1555079"/>
                </a:xfrm>
              </p:grpSpPr>
              <p:sp>
                <p:nvSpPr>
                  <p:cNvPr id="523" name="Rounded Rectangle 80">
                    <a:extLst>
                      <a:ext uri="{FF2B5EF4-FFF2-40B4-BE49-F238E27FC236}">
                        <a16:creationId xmlns:a16="http://schemas.microsoft.com/office/drawing/2014/main" id="{EDAD1A94-0F6A-44EF-ACD0-87034D80B0C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24" name="Picture 523">
                    <a:extLst>
                      <a:ext uri="{FF2B5EF4-FFF2-40B4-BE49-F238E27FC236}">
                        <a16:creationId xmlns:a16="http://schemas.microsoft.com/office/drawing/2014/main" id="{FF69C4B0-8781-4FD2-B398-5F9F68DFBA7B}"/>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25" name="Picture 524">
                    <a:extLst>
                      <a:ext uri="{FF2B5EF4-FFF2-40B4-BE49-F238E27FC236}">
                        <a16:creationId xmlns:a16="http://schemas.microsoft.com/office/drawing/2014/main" id="{8A5E1E5A-A206-4165-AC0A-C22533786F4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6" name="Picture 525">
                    <a:extLst>
                      <a:ext uri="{FF2B5EF4-FFF2-40B4-BE49-F238E27FC236}">
                        <a16:creationId xmlns:a16="http://schemas.microsoft.com/office/drawing/2014/main" id="{C771FA35-A734-420C-B7BA-85CC093921D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7" name="Picture 526">
                    <a:extLst>
                      <a:ext uri="{FF2B5EF4-FFF2-40B4-BE49-F238E27FC236}">
                        <a16:creationId xmlns:a16="http://schemas.microsoft.com/office/drawing/2014/main" id="{FD4E884E-FEF3-478B-AA05-C8285278CCB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8" name="Picture 527">
                    <a:extLst>
                      <a:ext uri="{FF2B5EF4-FFF2-40B4-BE49-F238E27FC236}">
                        <a16:creationId xmlns:a16="http://schemas.microsoft.com/office/drawing/2014/main" id="{783DCE74-27A5-4DA8-A1D2-BAD5826A049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5" name="Group 494">
                  <a:extLst>
                    <a:ext uri="{FF2B5EF4-FFF2-40B4-BE49-F238E27FC236}">
                      <a16:creationId xmlns:a16="http://schemas.microsoft.com/office/drawing/2014/main" id="{79EB7696-6BDD-427D-9B43-BE9E67D8E1D2}"/>
                    </a:ext>
                  </a:extLst>
                </p:cNvPr>
                <p:cNvGrpSpPr/>
                <p:nvPr/>
              </p:nvGrpSpPr>
              <p:grpSpPr>
                <a:xfrm>
                  <a:off x="1532671" y="2973182"/>
                  <a:ext cx="470180" cy="516639"/>
                  <a:chOff x="1069936" y="2616870"/>
                  <a:chExt cx="1415238" cy="1555079"/>
                </a:xfrm>
              </p:grpSpPr>
              <p:sp>
                <p:nvSpPr>
                  <p:cNvPr id="517" name="Rounded Rectangle 88">
                    <a:extLst>
                      <a:ext uri="{FF2B5EF4-FFF2-40B4-BE49-F238E27FC236}">
                        <a16:creationId xmlns:a16="http://schemas.microsoft.com/office/drawing/2014/main" id="{29316460-907D-47A5-A535-66CB3EC5EF2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8" name="Picture 517">
                    <a:extLst>
                      <a:ext uri="{FF2B5EF4-FFF2-40B4-BE49-F238E27FC236}">
                        <a16:creationId xmlns:a16="http://schemas.microsoft.com/office/drawing/2014/main" id="{58867146-1F41-44F0-96A6-755165AE132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9" name="Picture 518">
                    <a:extLst>
                      <a:ext uri="{FF2B5EF4-FFF2-40B4-BE49-F238E27FC236}">
                        <a16:creationId xmlns:a16="http://schemas.microsoft.com/office/drawing/2014/main" id="{B16165AF-B12F-4BF6-AC96-52D84383DE4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20" name="Picture 519">
                    <a:extLst>
                      <a:ext uri="{FF2B5EF4-FFF2-40B4-BE49-F238E27FC236}">
                        <a16:creationId xmlns:a16="http://schemas.microsoft.com/office/drawing/2014/main" id="{58A9AADF-DF6C-4D39-950D-7DAC291D39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21" name="Picture 520">
                    <a:extLst>
                      <a:ext uri="{FF2B5EF4-FFF2-40B4-BE49-F238E27FC236}">
                        <a16:creationId xmlns:a16="http://schemas.microsoft.com/office/drawing/2014/main" id="{9E532391-5DAD-4ED3-9484-7211F693F9D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22" name="Picture 521">
                    <a:extLst>
                      <a:ext uri="{FF2B5EF4-FFF2-40B4-BE49-F238E27FC236}">
                        <a16:creationId xmlns:a16="http://schemas.microsoft.com/office/drawing/2014/main" id="{9A206ADB-2FB4-4380-AA18-0F143884DFF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6" name="Group 495">
                  <a:extLst>
                    <a:ext uri="{FF2B5EF4-FFF2-40B4-BE49-F238E27FC236}">
                      <a16:creationId xmlns:a16="http://schemas.microsoft.com/office/drawing/2014/main" id="{7A165DEC-150A-4813-B262-EF0110B22E0A}"/>
                    </a:ext>
                  </a:extLst>
                </p:cNvPr>
                <p:cNvGrpSpPr/>
                <p:nvPr/>
              </p:nvGrpSpPr>
              <p:grpSpPr>
                <a:xfrm>
                  <a:off x="2615894" y="2973182"/>
                  <a:ext cx="470180" cy="516639"/>
                  <a:chOff x="1069936" y="2616870"/>
                  <a:chExt cx="1415238" cy="1555079"/>
                </a:xfrm>
              </p:grpSpPr>
              <p:sp>
                <p:nvSpPr>
                  <p:cNvPr id="511" name="Rounded Rectangle 99">
                    <a:extLst>
                      <a:ext uri="{FF2B5EF4-FFF2-40B4-BE49-F238E27FC236}">
                        <a16:creationId xmlns:a16="http://schemas.microsoft.com/office/drawing/2014/main" id="{56A7FA63-A4DE-41CE-90A7-DDAAE35E67CD}"/>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12" name="Picture 511">
                    <a:extLst>
                      <a:ext uri="{FF2B5EF4-FFF2-40B4-BE49-F238E27FC236}">
                        <a16:creationId xmlns:a16="http://schemas.microsoft.com/office/drawing/2014/main" id="{3E270597-26B5-464A-8877-C0BA2A0B80EE}"/>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13" name="Picture 512">
                    <a:extLst>
                      <a:ext uri="{FF2B5EF4-FFF2-40B4-BE49-F238E27FC236}">
                        <a16:creationId xmlns:a16="http://schemas.microsoft.com/office/drawing/2014/main" id="{4BADC2B8-D373-4625-89D5-EC73DED8F34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14" name="Picture 513">
                    <a:extLst>
                      <a:ext uri="{FF2B5EF4-FFF2-40B4-BE49-F238E27FC236}">
                        <a16:creationId xmlns:a16="http://schemas.microsoft.com/office/drawing/2014/main" id="{3946B700-5A94-4F44-BE7E-FBC9348B1AC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15" name="Picture 514">
                    <a:extLst>
                      <a:ext uri="{FF2B5EF4-FFF2-40B4-BE49-F238E27FC236}">
                        <a16:creationId xmlns:a16="http://schemas.microsoft.com/office/drawing/2014/main" id="{5BB27BEA-22A6-47E4-AC38-4507A764593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6" name="Picture 515">
                    <a:extLst>
                      <a:ext uri="{FF2B5EF4-FFF2-40B4-BE49-F238E27FC236}">
                        <a16:creationId xmlns:a16="http://schemas.microsoft.com/office/drawing/2014/main" id="{FEFDC12D-39AB-4DEB-99C5-7161E3CFFC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7" name="Group 496">
                  <a:extLst>
                    <a:ext uri="{FF2B5EF4-FFF2-40B4-BE49-F238E27FC236}">
                      <a16:creationId xmlns:a16="http://schemas.microsoft.com/office/drawing/2014/main" id="{246B18CE-3BE1-43BC-8C8D-45E1BA93AE7B}"/>
                    </a:ext>
                  </a:extLst>
                </p:cNvPr>
                <p:cNvGrpSpPr/>
                <p:nvPr/>
              </p:nvGrpSpPr>
              <p:grpSpPr>
                <a:xfrm>
                  <a:off x="991059" y="2973182"/>
                  <a:ext cx="470180" cy="516639"/>
                  <a:chOff x="1069936" y="2616870"/>
                  <a:chExt cx="1415238" cy="1555079"/>
                </a:xfrm>
              </p:grpSpPr>
              <p:sp>
                <p:nvSpPr>
                  <p:cNvPr id="505" name="Rounded Rectangle 290">
                    <a:extLst>
                      <a:ext uri="{FF2B5EF4-FFF2-40B4-BE49-F238E27FC236}">
                        <a16:creationId xmlns:a16="http://schemas.microsoft.com/office/drawing/2014/main" id="{773BB5B9-AAD2-4E79-82C3-6ACB4B83F40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6" name="Picture 505">
                    <a:extLst>
                      <a:ext uri="{FF2B5EF4-FFF2-40B4-BE49-F238E27FC236}">
                        <a16:creationId xmlns:a16="http://schemas.microsoft.com/office/drawing/2014/main" id="{664F7AB8-11BB-422B-A506-60DDDFF070F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7" name="Picture 506">
                    <a:extLst>
                      <a:ext uri="{FF2B5EF4-FFF2-40B4-BE49-F238E27FC236}">
                        <a16:creationId xmlns:a16="http://schemas.microsoft.com/office/drawing/2014/main" id="{E761A85F-DEC5-435A-BE1E-A7A81E6DF66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8" name="Picture 507">
                    <a:extLst>
                      <a:ext uri="{FF2B5EF4-FFF2-40B4-BE49-F238E27FC236}">
                        <a16:creationId xmlns:a16="http://schemas.microsoft.com/office/drawing/2014/main" id="{31718D0D-B1FD-4853-B838-15A9823E988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9" name="Picture 508">
                    <a:extLst>
                      <a:ext uri="{FF2B5EF4-FFF2-40B4-BE49-F238E27FC236}">
                        <a16:creationId xmlns:a16="http://schemas.microsoft.com/office/drawing/2014/main" id="{94CC0588-0280-4866-84DB-844D13771F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10" name="Picture 509">
                    <a:extLst>
                      <a:ext uri="{FF2B5EF4-FFF2-40B4-BE49-F238E27FC236}">
                        <a16:creationId xmlns:a16="http://schemas.microsoft.com/office/drawing/2014/main" id="{A7FA9658-53C1-4FAE-8776-E1B99ABADC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498" name="Group 497">
                  <a:extLst>
                    <a:ext uri="{FF2B5EF4-FFF2-40B4-BE49-F238E27FC236}">
                      <a16:creationId xmlns:a16="http://schemas.microsoft.com/office/drawing/2014/main" id="{12CEC7C1-686D-462B-BC76-B3F3481468BD}"/>
                    </a:ext>
                  </a:extLst>
                </p:cNvPr>
                <p:cNvGrpSpPr/>
                <p:nvPr/>
              </p:nvGrpSpPr>
              <p:grpSpPr>
                <a:xfrm>
                  <a:off x="449447" y="2973182"/>
                  <a:ext cx="470180" cy="516639"/>
                  <a:chOff x="1069936" y="2616870"/>
                  <a:chExt cx="1415238" cy="1555079"/>
                </a:xfrm>
              </p:grpSpPr>
              <p:sp>
                <p:nvSpPr>
                  <p:cNvPr id="499" name="Rounded Rectangle 284">
                    <a:extLst>
                      <a:ext uri="{FF2B5EF4-FFF2-40B4-BE49-F238E27FC236}">
                        <a16:creationId xmlns:a16="http://schemas.microsoft.com/office/drawing/2014/main" id="{5E4087C5-51EA-4F10-9948-90A37E5D3A8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00" name="Picture 499">
                    <a:extLst>
                      <a:ext uri="{FF2B5EF4-FFF2-40B4-BE49-F238E27FC236}">
                        <a16:creationId xmlns:a16="http://schemas.microsoft.com/office/drawing/2014/main" id="{64860B99-BE00-428C-861F-3A56C492F12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01" name="Picture 500">
                    <a:extLst>
                      <a:ext uri="{FF2B5EF4-FFF2-40B4-BE49-F238E27FC236}">
                        <a16:creationId xmlns:a16="http://schemas.microsoft.com/office/drawing/2014/main" id="{07FA6B9A-4013-480E-84F9-FFC0CF0B461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02" name="Picture 501">
                    <a:extLst>
                      <a:ext uri="{FF2B5EF4-FFF2-40B4-BE49-F238E27FC236}">
                        <a16:creationId xmlns:a16="http://schemas.microsoft.com/office/drawing/2014/main" id="{E6748F4C-EFD4-4EBB-ACEB-4FFBE8B5357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03" name="Picture 502">
                    <a:extLst>
                      <a:ext uri="{FF2B5EF4-FFF2-40B4-BE49-F238E27FC236}">
                        <a16:creationId xmlns:a16="http://schemas.microsoft.com/office/drawing/2014/main" id="{1467AB3D-35E9-428A-BE2D-9DF63E9525A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04" name="Picture 503">
                    <a:extLst>
                      <a:ext uri="{FF2B5EF4-FFF2-40B4-BE49-F238E27FC236}">
                        <a16:creationId xmlns:a16="http://schemas.microsoft.com/office/drawing/2014/main" id="{4DD13C98-170E-4DC2-B1AB-0148E612A3C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grpSp>
        <p:nvGrpSpPr>
          <p:cNvPr id="564" name="Group 563">
            <a:extLst>
              <a:ext uri="{FF2B5EF4-FFF2-40B4-BE49-F238E27FC236}">
                <a16:creationId xmlns:a16="http://schemas.microsoft.com/office/drawing/2014/main" id="{40692125-D1BF-42F9-9BE3-26BBBA1E3584}"/>
              </a:ext>
            </a:extLst>
          </p:cNvPr>
          <p:cNvGrpSpPr/>
          <p:nvPr/>
        </p:nvGrpSpPr>
        <p:grpSpPr>
          <a:xfrm>
            <a:off x="6044390" y="2867621"/>
            <a:ext cx="2694853" cy="1435209"/>
            <a:chOff x="398839" y="2867621"/>
            <a:chExt cx="2777155" cy="1479041"/>
          </a:xfrm>
        </p:grpSpPr>
        <p:sp>
          <p:nvSpPr>
            <p:cNvPr id="565" name="Rounded Rectangle 337">
              <a:extLst>
                <a:ext uri="{FF2B5EF4-FFF2-40B4-BE49-F238E27FC236}">
                  <a16:creationId xmlns:a16="http://schemas.microsoft.com/office/drawing/2014/main" id="{A8D517AC-2EAE-4BCE-BF43-0F61377475BA}"/>
                </a:ext>
              </a:extLst>
            </p:cNvPr>
            <p:cNvSpPr/>
            <p:nvPr/>
          </p:nvSpPr>
          <p:spPr>
            <a:xfrm>
              <a:off x="398839" y="2867621"/>
              <a:ext cx="2777155" cy="1479041"/>
            </a:xfrm>
            <a:prstGeom prst="roundRect">
              <a:avLst>
                <a:gd name="adj" fmla="val 0"/>
              </a:avLst>
            </a:prstGeom>
            <a:noFill/>
            <a:ln w="28575" cap="rnd">
              <a:solidFill>
                <a:srgbClr val="F7981F"/>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Neue"/>
                <a:cs typeface="Helvetica Neue"/>
              </a:endParaRPr>
            </a:p>
          </p:txBody>
        </p:sp>
        <p:sp>
          <p:nvSpPr>
            <p:cNvPr id="566" name="TextBox 565">
              <a:extLst>
                <a:ext uri="{FF2B5EF4-FFF2-40B4-BE49-F238E27FC236}">
                  <a16:creationId xmlns:a16="http://schemas.microsoft.com/office/drawing/2014/main" id="{6E3C66CF-5EF6-4F14-AF9E-5237F7D41537}"/>
                </a:ext>
              </a:extLst>
            </p:cNvPr>
            <p:cNvSpPr txBox="1"/>
            <p:nvPr/>
          </p:nvSpPr>
          <p:spPr>
            <a:xfrm>
              <a:off x="924534" y="4071998"/>
              <a:ext cx="1725764" cy="253741"/>
            </a:xfrm>
            <a:prstGeom prst="rect">
              <a:avLst/>
            </a:prstGeom>
            <a:noFill/>
          </p:spPr>
          <p:txBody>
            <a:bodyPr wrap="square" rtlCol="0">
              <a:spAutoFit/>
            </a:bodyPr>
            <a:lstStyle/>
            <a:p>
              <a:pPr algn="ctr"/>
              <a:r>
                <a:rPr lang="en-US" sz="10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Availability Zone #3</a:t>
              </a:r>
              <a:endParaRPr lang="en-US" sz="2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67" name="Group 566">
              <a:extLst>
                <a:ext uri="{FF2B5EF4-FFF2-40B4-BE49-F238E27FC236}">
                  <a16:creationId xmlns:a16="http://schemas.microsoft.com/office/drawing/2014/main" id="{AE21232A-900C-4AE2-AFCA-AB40E3DABE13}"/>
                </a:ext>
              </a:extLst>
            </p:cNvPr>
            <p:cNvGrpSpPr/>
            <p:nvPr/>
          </p:nvGrpSpPr>
          <p:grpSpPr>
            <a:xfrm>
              <a:off x="526240" y="2973182"/>
              <a:ext cx="2522353" cy="1040502"/>
              <a:chOff x="526240" y="2973182"/>
              <a:chExt cx="2522353" cy="1040502"/>
            </a:xfrm>
          </p:grpSpPr>
          <p:grpSp>
            <p:nvGrpSpPr>
              <p:cNvPr id="568" name="Group 567">
                <a:extLst>
                  <a:ext uri="{FF2B5EF4-FFF2-40B4-BE49-F238E27FC236}">
                    <a16:creationId xmlns:a16="http://schemas.microsoft.com/office/drawing/2014/main" id="{493B7855-1451-4259-B9EE-78623C63A2CF}"/>
                  </a:ext>
                </a:extLst>
              </p:cNvPr>
              <p:cNvGrpSpPr/>
              <p:nvPr/>
            </p:nvGrpSpPr>
            <p:grpSpPr>
              <a:xfrm>
                <a:off x="526240" y="2973182"/>
                <a:ext cx="2522353" cy="494247"/>
                <a:chOff x="449447" y="2973182"/>
                <a:chExt cx="2636627" cy="516639"/>
              </a:xfrm>
            </p:grpSpPr>
            <p:grpSp>
              <p:nvGrpSpPr>
                <p:cNvPr id="605" name="Group 604">
                  <a:extLst>
                    <a:ext uri="{FF2B5EF4-FFF2-40B4-BE49-F238E27FC236}">
                      <a16:creationId xmlns:a16="http://schemas.microsoft.com/office/drawing/2014/main" id="{72A42F51-E171-4C57-83A6-C1234CD20106}"/>
                    </a:ext>
                  </a:extLst>
                </p:cNvPr>
                <p:cNvGrpSpPr/>
                <p:nvPr/>
              </p:nvGrpSpPr>
              <p:grpSpPr>
                <a:xfrm>
                  <a:off x="2074283" y="2973182"/>
                  <a:ext cx="470180" cy="516639"/>
                  <a:chOff x="1069936" y="2616870"/>
                  <a:chExt cx="1415238" cy="1555079"/>
                </a:xfrm>
              </p:grpSpPr>
              <p:sp>
                <p:nvSpPr>
                  <p:cNvPr id="634" name="Rounded Rectangle 80">
                    <a:extLst>
                      <a:ext uri="{FF2B5EF4-FFF2-40B4-BE49-F238E27FC236}">
                        <a16:creationId xmlns:a16="http://schemas.microsoft.com/office/drawing/2014/main" id="{16A8221D-FDC9-44CA-9795-FF44DE793DD4}"/>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35" name="Picture 634">
                    <a:extLst>
                      <a:ext uri="{FF2B5EF4-FFF2-40B4-BE49-F238E27FC236}">
                        <a16:creationId xmlns:a16="http://schemas.microsoft.com/office/drawing/2014/main" id="{5DF95041-1629-4570-95CD-24E4F1B83EF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6" name="Picture 635">
                    <a:extLst>
                      <a:ext uri="{FF2B5EF4-FFF2-40B4-BE49-F238E27FC236}">
                        <a16:creationId xmlns:a16="http://schemas.microsoft.com/office/drawing/2014/main" id="{148FE5A4-81BF-4817-B4CB-EA6D1444031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7" name="Picture 636">
                    <a:extLst>
                      <a:ext uri="{FF2B5EF4-FFF2-40B4-BE49-F238E27FC236}">
                        <a16:creationId xmlns:a16="http://schemas.microsoft.com/office/drawing/2014/main" id="{2BEC12B7-DD05-4A14-9010-05753F1F479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8" name="Picture 637">
                    <a:extLst>
                      <a:ext uri="{FF2B5EF4-FFF2-40B4-BE49-F238E27FC236}">
                        <a16:creationId xmlns:a16="http://schemas.microsoft.com/office/drawing/2014/main" id="{7A0C63BC-0BEA-48EA-95C5-357F9BFE68C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9" name="Picture 638">
                    <a:extLst>
                      <a:ext uri="{FF2B5EF4-FFF2-40B4-BE49-F238E27FC236}">
                        <a16:creationId xmlns:a16="http://schemas.microsoft.com/office/drawing/2014/main" id="{5EF5E806-40BF-4FED-9F73-10DA5FCFF09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6" name="Group 605">
                  <a:extLst>
                    <a:ext uri="{FF2B5EF4-FFF2-40B4-BE49-F238E27FC236}">
                      <a16:creationId xmlns:a16="http://schemas.microsoft.com/office/drawing/2014/main" id="{49CB484A-65B2-4174-92E5-91AFF5027079}"/>
                    </a:ext>
                  </a:extLst>
                </p:cNvPr>
                <p:cNvGrpSpPr/>
                <p:nvPr/>
              </p:nvGrpSpPr>
              <p:grpSpPr>
                <a:xfrm>
                  <a:off x="1532671" y="2973182"/>
                  <a:ext cx="470180" cy="516639"/>
                  <a:chOff x="1069936" y="2616870"/>
                  <a:chExt cx="1415238" cy="1555079"/>
                </a:xfrm>
              </p:grpSpPr>
              <p:sp>
                <p:nvSpPr>
                  <p:cNvPr id="628" name="Rounded Rectangle 88">
                    <a:extLst>
                      <a:ext uri="{FF2B5EF4-FFF2-40B4-BE49-F238E27FC236}">
                        <a16:creationId xmlns:a16="http://schemas.microsoft.com/office/drawing/2014/main" id="{6E212BAA-FF1B-4E98-9EC9-DAA5489A7A35}"/>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9" name="Picture 628">
                    <a:extLst>
                      <a:ext uri="{FF2B5EF4-FFF2-40B4-BE49-F238E27FC236}">
                        <a16:creationId xmlns:a16="http://schemas.microsoft.com/office/drawing/2014/main" id="{71C7636E-9D92-4F78-AEA6-B8F14FC8A50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30" name="Picture 629">
                    <a:extLst>
                      <a:ext uri="{FF2B5EF4-FFF2-40B4-BE49-F238E27FC236}">
                        <a16:creationId xmlns:a16="http://schemas.microsoft.com/office/drawing/2014/main" id="{FA3E4531-EB57-4144-BB1C-17009B39178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31" name="Picture 630">
                    <a:extLst>
                      <a:ext uri="{FF2B5EF4-FFF2-40B4-BE49-F238E27FC236}">
                        <a16:creationId xmlns:a16="http://schemas.microsoft.com/office/drawing/2014/main" id="{C40D67D8-4E15-40D3-BC8B-A1C769CDFD9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32" name="Picture 631">
                    <a:extLst>
                      <a:ext uri="{FF2B5EF4-FFF2-40B4-BE49-F238E27FC236}">
                        <a16:creationId xmlns:a16="http://schemas.microsoft.com/office/drawing/2014/main" id="{3639ECB1-A63A-46E7-B7D2-4485925C0C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33" name="Picture 632">
                    <a:extLst>
                      <a:ext uri="{FF2B5EF4-FFF2-40B4-BE49-F238E27FC236}">
                        <a16:creationId xmlns:a16="http://schemas.microsoft.com/office/drawing/2014/main" id="{55F569AC-5CB8-4859-9C00-7D9A21397B0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7" name="Group 606">
                  <a:extLst>
                    <a:ext uri="{FF2B5EF4-FFF2-40B4-BE49-F238E27FC236}">
                      <a16:creationId xmlns:a16="http://schemas.microsoft.com/office/drawing/2014/main" id="{6114D494-B4C1-4A3A-BB2E-3CE4D4EBC83E}"/>
                    </a:ext>
                  </a:extLst>
                </p:cNvPr>
                <p:cNvGrpSpPr/>
                <p:nvPr/>
              </p:nvGrpSpPr>
              <p:grpSpPr>
                <a:xfrm>
                  <a:off x="2615894" y="2973182"/>
                  <a:ext cx="470180" cy="516639"/>
                  <a:chOff x="1069936" y="2616870"/>
                  <a:chExt cx="1415238" cy="1555079"/>
                </a:xfrm>
              </p:grpSpPr>
              <p:sp>
                <p:nvSpPr>
                  <p:cNvPr id="622" name="Rounded Rectangle 99">
                    <a:extLst>
                      <a:ext uri="{FF2B5EF4-FFF2-40B4-BE49-F238E27FC236}">
                        <a16:creationId xmlns:a16="http://schemas.microsoft.com/office/drawing/2014/main" id="{4E0C9A76-EE36-4B4B-A693-2AED7391BB3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23" name="Picture 622">
                    <a:extLst>
                      <a:ext uri="{FF2B5EF4-FFF2-40B4-BE49-F238E27FC236}">
                        <a16:creationId xmlns:a16="http://schemas.microsoft.com/office/drawing/2014/main" id="{FD6489A7-0FE4-43B8-AC0A-F81A18DBB45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24" name="Picture 623">
                    <a:extLst>
                      <a:ext uri="{FF2B5EF4-FFF2-40B4-BE49-F238E27FC236}">
                        <a16:creationId xmlns:a16="http://schemas.microsoft.com/office/drawing/2014/main" id="{CB3AD2C9-7326-4A13-B44A-B3B1F123671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25" name="Picture 624">
                    <a:extLst>
                      <a:ext uri="{FF2B5EF4-FFF2-40B4-BE49-F238E27FC236}">
                        <a16:creationId xmlns:a16="http://schemas.microsoft.com/office/drawing/2014/main" id="{CCE0EE14-7020-458E-8443-CF4A49D68B5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6" name="Picture 625">
                    <a:extLst>
                      <a:ext uri="{FF2B5EF4-FFF2-40B4-BE49-F238E27FC236}">
                        <a16:creationId xmlns:a16="http://schemas.microsoft.com/office/drawing/2014/main" id="{D28B36E0-3B76-4974-91B2-B3DECA0B0CE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7" name="Picture 626">
                    <a:extLst>
                      <a:ext uri="{FF2B5EF4-FFF2-40B4-BE49-F238E27FC236}">
                        <a16:creationId xmlns:a16="http://schemas.microsoft.com/office/drawing/2014/main" id="{6A2B07C4-E807-4059-B213-02EF2E6EA0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8" name="Group 607">
                  <a:extLst>
                    <a:ext uri="{FF2B5EF4-FFF2-40B4-BE49-F238E27FC236}">
                      <a16:creationId xmlns:a16="http://schemas.microsoft.com/office/drawing/2014/main" id="{8CAE9C36-9AC7-4343-9B3A-D5BFC0CF0016}"/>
                    </a:ext>
                  </a:extLst>
                </p:cNvPr>
                <p:cNvGrpSpPr/>
                <p:nvPr/>
              </p:nvGrpSpPr>
              <p:grpSpPr>
                <a:xfrm>
                  <a:off x="991059" y="2973182"/>
                  <a:ext cx="470180" cy="516639"/>
                  <a:chOff x="1069936" y="2616870"/>
                  <a:chExt cx="1415238" cy="1555079"/>
                </a:xfrm>
              </p:grpSpPr>
              <p:sp>
                <p:nvSpPr>
                  <p:cNvPr id="616" name="Rounded Rectangle 290">
                    <a:extLst>
                      <a:ext uri="{FF2B5EF4-FFF2-40B4-BE49-F238E27FC236}">
                        <a16:creationId xmlns:a16="http://schemas.microsoft.com/office/drawing/2014/main" id="{5E468A76-7A78-42F4-957C-AEF209F6E69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7" name="Picture 616">
                    <a:extLst>
                      <a:ext uri="{FF2B5EF4-FFF2-40B4-BE49-F238E27FC236}">
                        <a16:creationId xmlns:a16="http://schemas.microsoft.com/office/drawing/2014/main" id="{31542EC4-9BE2-4EB4-A0E7-5A88C794B66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8" name="Picture 617">
                    <a:extLst>
                      <a:ext uri="{FF2B5EF4-FFF2-40B4-BE49-F238E27FC236}">
                        <a16:creationId xmlns:a16="http://schemas.microsoft.com/office/drawing/2014/main" id="{00406FB4-B5E1-4864-890F-F5BED58B05D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9" name="Picture 618">
                    <a:extLst>
                      <a:ext uri="{FF2B5EF4-FFF2-40B4-BE49-F238E27FC236}">
                        <a16:creationId xmlns:a16="http://schemas.microsoft.com/office/drawing/2014/main" id="{901F1C7D-02AA-408A-9B71-641B241CCD5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20" name="Picture 619">
                    <a:extLst>
                      <a:ext uri="{FF2B5EF4-FFF2-40B4-BE49-F238E27FC236}">
                        <a16:creationId xmlns:a16="http://schemas.microsoft.com/office/drawing/2014/main" id="{5B5EAD8C-7D4F-4993-8E32-D227589515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21" name="Picture 620">
                    <a:extLst>
                      <a:ext uri="{FF2B5EF4-FFF2-40B4-BE49-F238E27FC236}">
                        <a16:creationId xmlns:a16="http://schemas.microsoft.com/office/drawing/2014/main" id="{7B32BE5E-6A79-47D0-87FE-ED4117D5E0A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609" name="Group 608">
                  <a:extLst>
                    <a:ext uri="{FF2B5EF4-FFF2-40B4-BE49-F238E27FC236}">
                      <a16:creationId xmlns:a16="http://schemas.microsoft.com/office/drawing/2014/main" id="{F9AC63A6-B772-45A6-95FD-BF3EAFE61E9A}"/>
                    </a:ext>
                  </a:extLst>
                </p:cNvPr>
                <p:cNvGrpSpPr/>
                <p:nvPr/>
              </p:nvGrpSpPr>
              <p:grpSpPr>
                <a:xfrm>
                  <a:off x="449447" y="2973182"/>
                  <a:ext cx="470180" cy="516639"/>
                  <a:chOff x="1069936" y="2616870"/>
                  <a:chExt cx="1415238" cy="1555079"/>
                </a:xfrm>
              </p:grpSpPr>
              <p:sp>
                <p:nvSpPr>
                  <p:cNvPr id="610" name="Rounded Rectangle 284">
                    <a:extLst>
                      <a:ext uri="{FF2B5EF4-FFF2-40B4-BE49-F238E27FC236}">
                        <a16:creationId xmlns:a16="http://schemas.microsoft.com/office/drawing/2014/main" id="{6FAB079D-4E3B-483C-9180-0A5B877289C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11" name="Picture 610">
                    <a:extLst>
                      <a:ext uri="{FF2B5EF4-FFF2-40B4-BE49-F238E27FC236}">
                        <a16:creationId xmlns:a16="http://schemas.microsoft.com/office/drawing/2014/main" id="{2E1A824C-5CCE-45CF-8835-1C93C51B6B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12" name="Picture 611">
                    <a:extLst>
                      <a:ext uri="{FF2B5EF4-FFF2-40B4-BE49-F238E27FC236}">
                        <a16:creationId xmlns:a16="http://schemas.microsoft.com/office/drawing/2014/main" id="{E7CDC99B-513A-4A79-8F04-F2A2086E750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13" name="Picture 612">
                    <a:extLst>
                      <a:ext uri="{FF2B5EF4-FFF2-40B4-BE49-F238E27FC236}">
                        <a16:creationId xmlns:a16="http://schemas.microsoft.com/office/drawing/2014/main" id="{DB43C902-F3AE-4F01-9272-A91335DFFD6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14" name="Picture 613">
                    <a:extLst>
                      <a:ext uri="{FF2B5EF4-FFF2-40B4-BE49-F238E27FC236}">
                        <a16:creationId xmlns:a16="http://schemas.microsoft.com/office/drawing/2014/main" id="{0FA29030-DDC4-41EF-9FE2-F40CB241B7F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15" name="Picture 614">
                    <a:extLst>
                      <a:ext uri="{FF2B5EF4-FFF2-40B4-BE49-F238E27FC236}">
                        <a16:creationId xmlns:a16="http://schemas.microsoft.com/office/drawing/2014/main" id="{3363E3D7-8644-4812-B0D4-00D24C2A50C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nvGrpSpPr>
              <p:cNvPr id="569" name="Group 568">
                <a:extLst>
                  <a:ext uri="{FF2B5EF4-FFF2-40B4-BE49-F238E27FC236}">
                    <a16:creationId xmlns:a16="http://schemas.microsoft.com/office/drawing/2014/main" id="{D0D9152F-C5F2-44F4-BBC4-3CC5085DF3B5}"/>
                  </a:ext>
                </a:extLst>
              </p:cNvPr>
              <p:cNvGrpSpPr/>
              <p:nvPr/>
            </p:nvGrpSpPr>
            <p:grpSpPr>
              <a:xfrm>
                <a:off x="526240" y="3519437"/>
                <a:ext cx="2522353" cy="494247"/>
                <a:chOff x="449447" y="2973182"/>
                <a:chExt cx="2636627" cy="516639"/>
              </a:xfrm>
            </p:grpSpPr>
            <p:grpSp>
              <p:nvGrpSpPr>
                <p:cNvPr id="570" name="Group 569">
                  <a:extLst>
                    <a:ext uri="{FF2B5EF4-FFF2-40B4-BE49-F238E27FC236}">
                      <a16:creationId xmlns:a16="http://schemas.microsoft.com/office/drawing/2014/main" id="{028944C1-C895-4575-AEFB-BBEFC73460DC}"/>
                    </a:ext>
                  </a:extLst>
                </p:cNvPr>
                <p:cNvGrpSpPr/>
                <p:nvPr/>
              </p:nvGrpSpPr>
              <p:grpSpPr>
                <a:xfrm>
                  <a:off x="2074283" y="2973182"/>
                  <a:ext cx="470180" cy="516639"/>
                  <a:chOff x="1069936" y="2616870"/>
                  <a:chExt cx="1415238" cy="1555079"/>
                </a:xfrm>
              </p:grpSpPr>
              <p:sp>
                <p:nvSpPr>
                  <p:cNvPr id="599" name="Rounded Rectangle 80">
                    <a:extLst>
                      <a:ext uri="{FF2B5EF4-FFF2-40B4-BE49-F238E27FC236}">
                        <a16:creationId xmlns:a16="http://schemas.microsoft.com/office/drawing/2014/main" id="{EFEA5A93-995E-4BB8-BF82-B8A49A942B19}"/>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600" name="Picture 599">
                    <a:extLst>
                      <a:ext uri="{FF2B5EF4-FFF2-40B4-BE49-F238E27FC236}">
                        <a16:creationId xmlns:a16="http://schemas.microsoft.com/office/drawing/2014/main" id="{BCBC21F7-0840-476C-9622-A60B902B42C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601" name="Picture 600">
                    <a:extLst>
                      <a:ext uri="{FF2B5EF4-FFF2-40B4-BE49-F238E27FC236}">
                        <a16:creationId xmlns:a16="http://schemas.microsoft.com/office/drawing/2014/main" id="{409A07E5-3737-401E-A6D5-FCA4E9B7F97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602" name="Picture 601">
                    <a:extLst>
                      <a:ext uri="{FF2B5EF4-FFF2-40B4-BE49-F238E27FC236}">
                        <a16:creationId xmlns:a16="http://schemas.microsoft.com/office/drawing/2014/main" id="{D1C21B85-F8C3-4441-AC25-86A762294F8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603" name="Picture 602">
                    <a:extLst>
                      <a:ext uri="{FF2B5EF4-FFF2-40B4-BE49-F238E27FC236}">
                        <a16:creationId xmlns:a16="http://schemas.microsoft.com/office/drawing/2014/main" id="{BBAD76CA-7872-4BF3-971A-FC454D65B7E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604" name="Picture 603">
                    <a:extLst>
                      <a:ext uri="{FF2B5EF4-FFF2-40B4-BE49-F238E27FC236}">
                        <a16:creationId xmlns:a16="http://schemas.microsoft.com/office/drawing/2014/main" id="{F89338B2-A36C-48DB-8CE3-79E3B38AA76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1" name="Group 570">
                  <a:extLst>
                    <a:ext uri="{FF2B5EF4-FFF2-40B4-BE49-F238E27FC236}">
                      <a16:creationId xmlns:a16="http://schemas.microsoft.com/office/drawing/2014/main" id="{FECC457C-5A2A-4F0F-A118-6F8E0294D3C0}"/>
                    </a:ext>
                  </a:extLst>
                </p:cNvPr>
                <p:cNvGrpSpPr/>
                <p:nvPr/>
              </p:nvGrpSpPr>
              <p:grpSpPr>
                <a:xfrm>
                  <a:off x="1532671" y="2973182"/>
                  <a:ext cx="470180" cy="516639"/>
                  <a:chOff x="1069936" y="2616870"/>
                  <a:chExt cx="1415238" cy="1555079"/>
                </a:xfrm>
              </p:grpSpPr>
              <p:sp>
                <p:nvSpPr>
                  <p:cNvPr id="593" name="Rounded Rectangle 88">
                    <a:extLst>
                      <a:ext uri="{FF2B5EF4-FFF2-40B4-BE49-F238E27FC236}">
                        <a16:creationId xmlns:a16="http://schemas.microsoft.com/office/drawing/2014/main" id="{0D0C715C-F5CC-4630-9966-518228A235FE}"/>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94" name="Picture 593">
                    <a:extLst>
                      <a:ext uri="{FF2B5EF4-FFF2-40B4-BE49-F238E27FC236}">
                        <a16:creationId xmlns:a16="http://schemas.microsoft.com/office/drawing/2014/main" id="{A278D625-E007-405D-BC09-67482705918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95" name="Picture 594">
                    <a:extLst>
                      <a:ext uri="{FF2B5EF4-FFF2-40B4-BE49-F238E27FC236}">
                        <a16:creationId xmlns:a16="http://schemas.microsoft.com/office/drawing/2014/main" id="{96202529-B074-42C3-8F38-64BBB7F92FA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6" name="Picture 595">
                    <a:extLst>
                      <a:ext uri="{FF2B5EF4-FFF2-40B4-BE49-F238E27FC236}">
                        <a16:creationId xmlns:a16="http://schemas.microsoft.com/office/drawing/2014/main" id="{A7EACB36-ED39-4CD7-A75A-CAFFC2121FB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7" name="Picture 596">
                    <a:extLst>
                      <a:ext uri="{FF2B5EF4-FFF2-40B4-BE49-F238E27FC236}">
                        <a16:creationId xmlns:a16="http://schemas.microsoft.com/office/drawing/2014/main" id="{73B3CD88-5508-434C-A5D6-1FFFBC39608B}"/>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8" name="Picture 597">
                    <a:extLst>
                      <a:ext uri="{FF2B5EF4-FFF2-40B4-BE49-F238E27FC236}">
                        <a16:creationId xmlns:a16="http://schemas.microsoft.com/office/drawing/2014/main" id="{A9CABABF-6397-418B-B69E-98DCCE332FF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2" name="Group 571">
                  <a:extLst>
                    <a:ext uri="{FF2B5EF4-FFF2-40B4-BE49-F238E27FC236}">
                      <a16:creationId xmlns:a16="http://schemas.microsoft.com/office/drawing/2014/main" id="{4A50C111-E365-4DEB-8489-785B09A87B20}"/>
                    </a:ext>
                  </a:extLst>
                </p:cNvPr>
                <p:cNvGrpSpPr/>
                <p:nvPr/>
              </p:nvGrpSpPr>
              <p:grpSpPr>
                <a:xfrm>
                  <a:off x="2615894" y="2973182"/>
                  <a:ext cx="470180" cy="516639"/>
                  <a:chOff x="1069936" y="2616870"/>
                  <a:chExt cx="1415238" cy="1555079"/>
                </a:xfrm>
              </p:grpSpPr>
              <p:sp>
                <p:nvSpPr>
                  <p:cNvPr id="587" name="Rounded Rectangle 99">
                    <a:extLst>
                      <a:ext uri="{FF2B5EF4-FFF2-40B4-BE49-F238E27FC236}">
                        <a16:creationId xmlns:a16="http://schemas.microsoft.com/office/drawing/2014/main" id="{3B4CADEF-9F69-4971-A171-ECF17DE9107A}"/>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8" name="Picture 587">
                    <a:extLst>
                      <a:ext uri="{FF2B5EF4-FFF2-40B4-BE49-F238E27FC236}">
                        <a16:creationId xmlns:a16="http://schemas.microsoft.com/office/drawing/2014/main" id="{40F4BD0D-5822-4BA5-842B-B4968BD31E9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9" name="Picture 588">
                    <a:extLst>
                      <a:ext uri="{FF2B5EF4-FFF2-40B4-BE49-F238E27FC236}">
                        <a16:creationId xmlns:a16="http://schemas.microsoft.com/office/drawing/2014/main" id="{BEDC9104-0363-43A2-9FF0-C473702246A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90" name="Picture 589">
                    <a:extLst>
                      <a:ext uri="{FF2B5EF4-FFF2-40B4-BE49-F238E27FC236}">
                        <a16:creationId xmlns:a16="http://schemas.microsoft.com/office/drawing/2014/main" id="{C2BB376D-08F7-4C9E-9425-9C038379D75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91" name="Picture 590">
                    <a:extLst>
                      <a:ext uri="{FF2B5EF4-FFF2-40B4-BE49-F238E27FC236}">
                        <a16:creationId xmlns:a16="http://schemas.microsoft.com/office/drawing/2014/main" id="{F58B6347-73E8-40F4-A67F-31CA59D6B8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92" name="Picture 591">
                    <a:extLst>
                      <a:ext uri="{FF2B5EF4-FFF2-40B4-BE49-F238E27FC236}">
                        <a16:creationId xmlns:a16="http://schemas.microsoft.com/office/drawing/2014/main" id="{AC8D7FC4-684F-4911-A376-43886015494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3" name="Group 572">
                  <a:extLst>
                    <a:ext uri="{FF2B5EF4-FFF2-40B4-BE49-F238E27FC236}">
                      <a16:creationId xmlns:a16="http://schemas.microsoft.com/office/drawing/2014/main" id="{1DDBD6C8-00F7-4A79-999D-51A8FBE824CC}"/>
                    </a:ext>
                  </a:extLst>
                </p:cNvPr>
                <p:cNvGrpSpPr/>
                <p:nvPr/>
              </p:nvGrpSpPr>
              <p:grpSpPr>
                <a:xfrm>
                  <a:off x="991059" y="2973182"/>
                  <a:ext cx="470180" cy="516639"/>
                  <a:chOff x="1069936" y="2616870"/>
                  <a:chExt cx="1415238" cy="1555079"/>
                </a:xfrm>
              </p:grpSpPr>
              <p:sp>
                <p:nvSpPr>
                  <p:cNvPr id="581" name="Rounded Rectangle 290">
                    <a:extLst>
                      <a:ext uri="{FF2B5EF4-FFF2-40B4-BE49-F238E27FC236}">
                        <a16:creationId xmlns:a16="http://schemas.microsoft.com/office/drawing/2014/main" id="{4E048CD0-9036-4627-B235-54CBF3718D86}"/>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82" name="Picture 581">
                    <a:extLst>
                      <a:ext uri="{FF2B5EF4-FFF2-40B4-BE49-F238E27FC236}">
                        <a16:creationId xmlns:a16="http://schemas.microsoft.com/office/drawing/2014/main" id="{2F4FF8EB-D800-40BA-AA4F-92456945218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83" name="Picture 582">
                    <a:extLst>
                      <a:ext uri="{FF2B5EF4-FFF2-40B4-BE49-F238E27FC236}">
                        <a16:creationId xmlns:a16="http://schemas.microsoft.com/office/drawing/2014/main" id="{B5B1C0E9-3069-4B0E-9BF3-234E1A466C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84" name="Picture 583">
                    <a:extLst>
                      <a:ext uri="{FF2B5EF4-FFF2-40B4-BE49-F238E27FC236}">
                        <a16:creationId xmlns:a16="http://schemas.microsoft.com/office/drawing/2014/main" id="{52DCEDF4-3366-4D9B-A60A-7D2FFF983E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85" name="Picture 584">
                    <a:extLst>
                      <a:ext uri="{FF2B5EF4-FFF2-40B4-BE49-F238E27FC236}">
                        <a16:creationId xmlns:a16="http://schemas.microsoft.com/office/drawing/2014/main" id="{4486324D-E597-412E-BABD-10A1C90B2F0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6" name="Picture 585">
                    <a:extLst>
                      <a:ext uri="{FF2B5EF4-FFF2-40B4-BE49-F238E27FC236}">
                        <a16:creationId xmlns:a16="http://schemas.microsoft.com/office/drawing/2014/main" id="{E1F357AB-510F-481D-B288-70C61578568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nvGrpSpPr>
                <p:cNvPr id="574" name="Group 573">
                  <a:extLst>
                    <a:ext uri="{FF2B5EF4-FFF2-40B4-BE49-F238E27FC236}">
                      <a16:creationId xmlns:a16="http://schemas.microsoft.com/office/drawing/2014/main" id="{9A90E513-4EE0-4941-B5E4-B0E681B6D0C4}"/>
                    </a:ext>
                  </a:extLst>
                </p:cNvPr>
                <p:cNvGrpSpPr/>
                <p:nvPr/>
              </p:nvGrpSpPr>
              <p:grpSpPr>
                <a:xfrm>
                  <a:off x="449447" y="2973182"/>
                  <a:ext cx="470180" cy="516639"/>
                  <a:chOff x="1069936" y="2616870"/>
                  <a:chExt cx="1415238" cy="1555079"/>
                </a:xfrm>
              </p:grpSpPr>
              <p:sp>
                <p:nvSpPr>
                  <p:cNvPr id="575" name="Rounded Rectangle 284">
                    <a:extLst>
                      <a:ext uri="{FF2B5EF4-FFF2-40B4-BE49-F238E27FC236}">
                        <a16:creationId xmlns:a16="http://schemas.microsoft.com/office/drawing/2014/main" id="{5BFCBBEC-9C02-42E3-9817-F22206397C21}"/>
                      </a:ext>
                    </a:extLst>
                  </p:cNvPr>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tx1"/>
                      </a:solidFill>
                      <a:latin typeface="Arial"/>
                      <a:cs typeface="Arial"/>
                    </a:endParaRPr>
                  </a:p>
                </p:txBody>
              </p:sp>
              <p:pic>
                <p:nvPicPr>
                  <p:cNvPr id="576" name="Picture 575">
                    <a:extLst>
                      <a:ext uri="{FF2B5EF4-FFF2-40B4-BE49-F238E27FC236}">
                        <a16:creationId xmlns:a16="http://schemas.microsoft.com/office/drawing/2014/main" id="{C2716A8F-24A8-4A2A-A7F0-8A276EA562A7}"/>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577" name="Picture 576">
                    <a:extLst>
                      <a:ext uri="{FF2B5EF4-FFF2-40B4-BE49-F238E27FC236}">
                        <a16:creationId xmlns:a16="http://schemas.microsoft.com/office/drawing/2014/main" id="{6B4B0E47-2038-4AB1-932C-6F0013E3B6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99040" y="3117448"/>
                    <a:ext cx="540572" cy="304833"/>
                  </a:xfrm>
                  <a:prstGeom prst="rect">
                    <a:avLst/>
                  </a:prstGeom>
                </p:spPr>
              </p:pic>
              <p:pic>
                <p:nvPicPr>
                  <p:cNvPr id="578" name="Picture 577">
                    <a:extLst>
                      <a:ext uri="{FF2B5EF4-FFF2-40B4-BE49-F238E27FC236}">
                        <a16:creationId xmlns:a16="http://schemas.microsoft.com/office/drawing/2014/main" id="{3422AA47-0A25-41CD-B028-BFA90EF11AF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125369"/>
                    <a:ext cx="540572" cy="304833"/>
                  </a:xfrm>
                  <a:prstGeom prst="rect">
                    <a:avLst/>
                  </a:prstGeom>
                </p:spPr>
              </p:pic>
              <p:pic>
                <p:nvPicPr>
                  <p:cNvPr id="579" name="Picture 578">
                    <a:extLst>
                      <a:ext uri="{FF2B5EF4-FFF2-40B4-BE49-F238E27FC236}">
                        <a16:creationId xmlns:a16="http://schemas.microsoft.com/office/drawing/2014/main" id="{74E0F88D-4370-4866-BFA9-5F818E392A76}"/>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580" name="Picture 579">
                    <a:extLst>
                      <a:ext uri="{FF2B5EF4-FFF2-40B4-BE49-F238E27FC236}">
                        <a16:creationId xmlns:a16="http://schemas.microsoft.com/office/drawing/2014/main" id="{6382AEB1-441E-4454-B27F-0ACE76CDA130}"/>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71852" y="3593501"/>
                    <a:ext cx="540572" cy="304833"/>
                  </a:xfrm>
                  <a:prstGeom prst="rect">
                    <a:avLst/>
                  </a:prstGeom>
                </p:spPr>
              </p:pic>
            </p:grpSp>
          </p:grpSp>
        </p:grpSp>
      </p:grpSp>
    </p:spTree>
    <p:extLst>
      <p:ext uri="{BB962C8B-B14F-4D97-AF65-F5344CB8AC3E}">
        <p14:creationId xmlns:p14="http://schemas.microsoft.com/office/powerpoint/2010/main" val="39595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Running Containers on AWS</a:t>
            </a:r>
          </a:p>
        </p:txBody>
      </p:sp>
      <p:sp>
        <p:nvSpPr>
          <p:cNvPr id="4" name="Text Placeholder 3">
            <a:extLst>
              <a:ext uri="{FF2B5EF4-FFF2-40B4-BE49-F238E27FC236}">
                <a16:creationId xmlns:a16="http://schemas.microsoft.com/office/drawing/2014/main" id="{FAF885A6-DA18-EA4E-AD8F-EFA930CD9BA9}"/>
              </a:ext>
            </a:extLst>
          </p:cNvPr>
          <p:cNvSpPr>
            <a:spLocks noGrp="1"/>
          </p:cNvSpPr>
          <p:nvPr>
            <p:ph sz="half" idx="12"/>
          </p:nvPr>
        </p:nvSpPr>
        <p:spPr/>
        <p:txBody>
          <a:bodyPr/>
          <a:lstStyle/>
          <a:p>
            <a:r>
              <a:rPr lang="en-US" dirty="0"/>
              <a:t>Using Managed Services</a:t>
            </a:r>
          </a:p>
        </p:txBody>
      </p:sp>
      <p:grpSp>
        <p:nvGrpSpPr>
          <p:cNvPr id="13" name="Group 12">
            <a:extLst>
              <a:ext uri="{FF2B5EF4-FFF2-40B4-BE49-F238E27FC236}">
                <a16:creationId xmlns:a16="http://schemas.microsoft.com/office/drawing/2014/main" id="{FCCD870E-AF33-FB42-8A99-66011B8A0DC4}"/>
              </a:ext>
            </a:extLst>
          </p:cNvPr>
          <p:cNvGrpSpPr/>
          <p:nvPr/>
        </p:nvGrpSpPr>
        <p:grpSpPr>
          <a:xfrm>
            <a:off x="4903123" y="3167011"/>
            <a:ext cx="3387528" cy="898072"/>
            <a:chOff x="352323" y="1930399"/>
            <a:chExt cx="2874269" cy="762002"/>
          </a:xfrm>
        </p:grpSpPr>
        <p:pic>
          <p:nvPicPr>
            <p:cNvPr id="14" name="Picture 13">
              <a:extLst>
                <a:ext uri="{FF2B5EF4-FFF2-40B4-BE49-F238E27FC236}">
                  <a16:creationId xmlns:a16="http://schemas.microsoft.com/office/drawing/2014/main" id="{0E9684B4-DDE4-574E-9D4E-A61365ECBC93}"/>
                </a:ext>
              </a:extLst>
            </p:cNvPr>
            <p:cNvPicPr>
              <a:picLocks noChangeAspect="1"/>
            </p:cNvPicPr>
            <p:nvPr/>
          </p:nvPicPr>
          <p:blipFill>
            <a:blip r:embed="rId3"/>
            <a:stretch>
              <a:fillRect/>
            </a:stretch>
          </p:blipFill>
          <p:spPr>
            <a:xfrm>
              <a:off x="352323" y="1931077"/>
              <a:ext cx="739877" cy="760646"/>
            </a:xfrm>
            <a:prstGeom prst="rect">
              <a:avLst/>
            </a:prstGeom>
          </p:spPr>
        </p:pic>
        <p:pic>
          <p:nvPicPr>
            <p:cNvPr id="18" name="Picture 17">
              <a:extLst>
                <a:ext uri="{FF2B5EF4-FFF2-40B4-BE49-F238E27FC236}">
                  <a16:creationId xmlns:a16="http://schemas.microsoft.com/office/drawing/2014/main" id="{D1930DF9-2714-724B-BF95-42462A39E0E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7730"/>
            <a:stretch/>
          </p:blipFill>
          <p:spPr>
            <a:xfrm>
              <a:off x="1149349" y="1930399"/>
              <a:ext cx="2077243" cy="762002"/>
            </a:xfrm>
            <a:prstGeom prst="rect">
              <a:avLst/>
            </a:prstGeom>
          </p:spPr>
        </p:pic>
      </p:grpSp>
      <p:grpSp>
        <p:nvGrpSpPr>
          <p:cNvPr id="19" name="Group 18">
            <a:extLst>
              <a:ext uri="{FF2B5EF4-FFF2-40B4-BE49-F238E27FC236}">
                <a16:creationId xmlns:a16="http://schemas.microsoft.com/office/drawing/2014/main" id="{8E6767EA-0A0C-1545-8915-DDC257C0CCBE}"/>
              </a:ext>
            </a:extLst>
          </p:cNvPr>
          <p:cNvGrpSpPr/>
          <p:nvPr/>
        </p:nvGrpSpPr>
        <p:grpSpPr>
          <a:xfrm>
            <a:off x="774581" y="1611094"/>
            <a:ext cx="3355196" cy="898072"/>
            <a:chOff x="3148581" y="2190749"/>
            <a:chExt cx="2846837" cy="762002"/>
          </a:xfrm>
        </p:grpSpPr>
        <p:pic>
          <p:nvPicPr>
            <p:cNvPr id="20" name="Picture 19">
              <a:extLst>
                <a:ext uri="{FF2B5EF4-FFF2-40B4-BE49-F238E27FC236}">
                  <a16:creationId xmlns:a16="http://schemas.microsoft.com/office/drawing/2014/main" id="{8833A2D1-B2BD-F940-8BAA-5E65D64B3005}"/>
                </a:ext>
              </a:extLst>
            </p:cNvPr>
            <p:cNvPicPr>
              <a:picLocks noChangeAspect="1"/>
            </p:cNvPicPr>
            <p:nvPr/>
          </p:nvPicPr>
          <p:blipFill rotWithShape="1">
            <a:blip r:embed="rId6"/>
            <a:srcRect r="74011"/>
            <a:stretch/>
          </p:blipFill>
          <p:spPr>
            <a:xfrm>
              <a:off x="3148581" y="2190749"/>
              <a:ext cx="739877" cy="762002"/>
            </a:xfrm>
            <a:prstGeom prst="rect">
              <a:avLst/>
            </a:prstGeom>
          </p:spPr>
        </p:pic>
        <p:pic>
          <p:nvPicPr>
            <p:cNvPr id="21" name="Picture 20">
              <a:extLst>
                <a:ext uri="{FF2B5EF4-FFF2-40B4-BE49-F238E27FC236}">
                  <a16:creationId xmlns:a16="http://schemas.microsoft.com/office/drawing/2014/main" id="{FDCA4C04-F0C0-654B-B6D2-E2DF13D3B1B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Lst>
            </a:blip>
            <a:srcRect l="29256"/>
            <a:stretch/>
          </p:blipFill>
          <p:spPr>
            <a:xfrm>
              <a:off x="3981449" y="2190749"/>
              <a:ext cx="2013969" cy="762002"/>
            </a:xfrm>
            <a:prstGeom prst="rect">
              <a:avLst/>
            </a:prstGeom>
          </p:spPr>
        </p:pic>
      </p:grpSp>
      <p:grpSp>
        <p:nvGrpSpPr>
          <p:cNvPr id="22" name="Group 21">
            <a:extLst>
              <a:ext uri="{FF2B5EF4-FFF2-40B4-BE49-F238E27FC236}">
                <a16:creationId xmlns:a16="http://schemas.microsoft.com/office/drawing/2014/main" id="{C2415A2B-221B-5844-B484-73FD59BEB413}"/>
              </a:ext>
            </a:extLst>
          </p:cNvPr>
          <p:cNvGrpSpPr/>
          <p:nvPr/>
        </p:nvGrpSpPr>
        <p:grpSpPr>
          <a:xfrm>
            <a:off x="774581" y="3073766"/>
            <a:ext cx="2746722" cy="1084561"/>
            <a:chOff x="2320034" y="3120135"/>
            <a:chExt cx="2014732" cy="795530"/>
          </a:xfrm>
        </p:grpSpPr>
        <p:pic>
          <p:nvPicPr>
            <p:cNvPr id="23" name="Picture 22">
              <a:extLst>
                <a:ext uri="{FF2B5EF4-FFF2-40B4-BE49-F238E27FC236}">
                  <a16:creationId xmlns:a16="http://schemas.microsoft.com/office/drawing/2014/main" id="{E3D0BAF1-1037-8048-B61A-BE4BB42B47A3}"/>
                </a:ext>
              </a:extLst>
            </p:cNvPr>
            <p:cNvPicPr>
              <a:picLocks noChangeAspect="1"/>
            </p:cNvPicPr>
            <p:nvPr/>
          </p:nvPicPr>
          <p:blipFill rotWithShape="1">
            <a:blip r:embed="rId9"/>
            <a:srcRect r="60716"/>
            <a:stretch/>
          </p:blipFill>
          <p:spPr>
            <a:xfrm>
              <a:off x="2320034" y="3120135"/>
              <a:ext cx="791466" cy="795530"/>
            </a:xfrm>
            <a:prstGeom prst="rect">
              <a:avLst/>
            </a:prstGeom>
          </p:spPr>
        </p:pic>
        <p:pic>
          <p:nvPicPr>
            <p:cNvPr id="24" name="Picture 23">
              <a:extLst>
                <a:ext uri="{FF2B5EF4-FFF2-40B4-BE49-F238E27FC236}">
                  <a16:creationId xmlns:a16="http://schemas.microsoft.com/office/drawing/2014/main" id="{340F1D8B-DBEC-D14C-A20E-C5BF4AD015C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41806"/>
            <a:stretch/>
          </p:blipFill>
          <p:spPr>
            <a:xfrm>
              <a:off x="3162300" y="3120135"/>
              <a:ext cx="1172466" cy="795530"/>
            </a:xfrm>
            <a:prstGeom prst="rect">
              <a:avLst/>
            </a:prstGeom>
          </p:spPr>
        </p:pic>
      </p:grpSp>
      <p:grpSp>
        <p:nvGrpSpPr>
          <p:cNvPr id="25" name="Group 24">
            <a:extLst>
              <a:ext uri="{FF2B5EF4-FFF2-40B4-BE49-F238E27FC236}">
                <a16:creationId xmlns:a16="http://schemas.microsoft.com/office/drawing/2014/main" id="{A2E841CC-58F0-9D43-857E-46EE78CE47C0}"/>
              </a:ext>
            </a:extLst>
          </p:cNvPr>
          <p:cNvGrpSpPr/>
          <p:nvPr/>
        </p:nvGrpSpPr>
        <p:grpSpPr>
          <a:xfrm>
            <a:off x="4903123" y="1578690"/>
            <a:ext cx="3410325" cy="911357"/>
            <a:chOff x="2604512" y="2045969"/>
            <a:chExt cx="3934976" cy="1051562"/>
          </a:xfrm>
        </p:grpSpPr>
        <p:pic>
          <p:nvPicPr>
            <p:cNvPr id="26" name="Picture 25">
              <a:extLst>
                <a:ext uri="{FF2B5EF4-FFF2-40B4-BE49-F238E27FC236}">
                  <a16:creationId xmlns:a16="http://schemas.microsoft.com/office/drawing/2014/main" id="{B4D84A8C-65DE-C74E-B650-0EB27EE7E2F5}"/>
                </a:ext>
              </a:extLst>
            </p:cNvPr>
            <p:cNvPicPr>
              <a:picLocks noChangeAspect="1"/>
            </p:cNvPicPr>
            <p:nvPr/>
          </p:nvPicPr>
          <p:blipFill rotWithShape="1">
            <a:blip r:embed="rId12" cstate="screen">
              <a:extLst>
                <a:ext uri="{28A0092B-C50C-407E-A947-70E740481C1C}">
                  <a14:useLocalDpi xmlns:a14="http://schemas.microsoft.com/office/drawing/2010/main" val="0"/>
                </a:ext>
              </a:extLst>
            </a:blip>
            <a:srcRect r="71140"/>
            <a:stretch/>
          </p:blipFill>
          <p:spPr>
            <a:xfrm>
              <a:off x="2604512" y="2045969"/>
              <a:ext cx="1135638" cy="1051562"/>
            </a:xfrm>
            <a:prstGeom prst="rect">
              <a:avLst/>
            </a:prstGeom>
          </p:spPr>
        </p:pic>
        <p:pic>
          <p:nvPicPr>
            <p:cNvPr id="27" name="Picture 26">
              <a:extLst>
                <a:ext uri="{FF2B5EF4-FFF2-40B4-BE49-F238E27FC236}">
                  <a16:creationId xmlns:a16="http://schemas.microsoft.com/office/drawing/2014/main" id="{FC9E94B4-B91F-B947-8BA8-81C060F0E673}"/>
                </a:ext>
              </a:extLst>
            </p:cNvPr>
            <p:cNvPicPr>
              <a:picLocks noChangeAspect="1"/>
            </p:cNvPicPr>
            <p:nvPr/>
          </p:nvPicPr>
          <p:blipFill rotWithShape="1">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l="28860"/>
            <a:stretch/>
          </p:blipFill>
          <p:spPr>
            <a:xfrm>
              <a:off x="3740150" y="2045969"/>
              <a:ext cx="2799338" cy="1051562"/>
            </a:xfrm>
            <a:prstGeom prst="rect">
              <a:avLst/>
            </a:prstGeom>
          </p:spPr>
        </p:pic>
      </p:grpSp>
      <p:sp>
        <p:nvSpPr>
          <p:cNvPr id="28" name="Rectangle 27">
            <a:extLst>
              <a:ext uri="{FF2B5EF4-FFF2-40B4-BE49-F238E27FC236}">
                <a16:creationId xmlns:a16="http://schemas.microsoft.com/office/drawing/2014/main" id="{AAFEC1D0-2987-1341-BD1B-AF574106C8F7}"/>
              </a:ext>
            </a:extLst>
          </p:cNvPr>
          <p:cNvSpPr/>
          <p:nvPr/>
        </p:nvSpPr>
        <p:spPr>
          <a:xfrm>
            <a:off x="6264270" y="2217824"/>
            <a:ext cx="1672253" cy="369332"/>
          </a:xfrm>
          <a:prstGeom prst="rect">
            <a:avLst/>
          </a:prstGeom>
        </p:spPr>
        <p:txBody>
          <a:bodyPr wrap="none">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a:t>
            </a:r>
            <a:endParaRPr lang="en-US" dirty="0">
              <a:solidFill>
                <a:schemeClr val="bg1"/>
              </a:solidFill>
            </a:endParaRPr>
          </a:p>
        </p:txBody>
      </p:sp>
    </p:spTree>
    <p:extLst>
      <p:ext uri="{BB962C8B-B14F-4D97-AF65-F5344CB8AC3E}">
        <p14:creationId xmlns:p14="http://schemas.microsoft.com/office/powerpoint/2010/main" val="191452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with ECS</a:t>
            </a:r>
          </a:p>
        </p:txBody>
      </p:sp>
      <p:pic>
        <p:nvPicPr>
          <p:cNvPr id="3" name="Picture 2"/>
          <p:cNvPicPr>
            <a:picLocks noChangeAspect="1"/>
          </p:cNvPicPr>
          <p:nvPr/>
        </p:nvPicPr>
        <p:blipFill>
          <a:blip r:embed="rId3"/>
          <a:stretch>
            <a:fillRect/>
          </a:stretch>
        </p:blipFill>
        <p:spPr>
          <a:xfrm>
            <a:off x="662577" y="1254343"/>
            <a:ext cx="7828547" cy="2981864"/>
          </a:xfrm>
          <a:prstGeom prst="rect">
            <a:avLst/>
          </a:prstGeom>
        </p:spPr>
      </p:pic>
    </p:spTree>
    <p:extLst>
      <p:ext uri="{BB962C8B-B14F-4D97-AF65-F5344CB8AC3E}">
        <p14:creationId xmlns:p14="http://schemas.microsoft.com/office/powerpoint/2010/main" val="1989254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76722" y="1477461"/>
            <a:ext cx="8526340" cy="2357708"/>
            <a:chOff x="176722" y="1477461"/>
            <a:chExt cx="8526340" cy="2357708"/>
          </a:xfrm>
        </p:grpSpPr>
        <p:grpSp>
          <p:nvGrpSpPr>
            <p:cNvPr id="89" name="Group 88"/>
            <p:cNvGrpSpPr/>
            <p:nvPr/>
          </p:nvGrpSpPr>
          <p:grpSpPr>
            <a:xfrm>
              <a:off x="1946239" y="2940190"/>
              <a:ext cx="871413" cy="770767"/>
              <a:chOff x="1932273" y="3074879"/>
              <a:chExt cx="1008753" cy="892244"/>
            </a:xfrm>
          </p:grpSpPr>
          <p:grpSp>
            <p:nvGrpSpPr>
              <p:cNvPr id="90" name="Group 89"/>
              <p:cNvGrpSpPr/>
              <p:nvPr/>
            </p:nvGrpSpPr>
            <p:grpSpPr>
              <a:xfrm>
                <a:off x="1932273" y="3179389"/>
                <a:ext cx="716897" cy="787734"/>
                <a:chOff x="1069936" y="2616870"/>
                <a:chExt cx="1415238" cy="1555079"/>
              </a:xfrm>
            </p:grpSpPr>
            <p:sp>
              <p:nvSpPr>
                <p:cNvPr id="92" name="Rounded Rectangle 9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3" name="Picture 9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94" name="Picture 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96" name="Picture 9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91" name="TextBox 9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01" name="Group 100"/>
            <p:cNvGrpSpPr/>
            <p:nvPr/>
          </p:nvGrpSpPr>
          <p:grpSpPr>
            <a:xfrm>
              <a:off x="2854656" y="2936056"/>
              <a:ext cx="871413" cy="770767"/>
              <a:chOff x="1932273" y="3074879"/>
              <a:chExt cx="1008753" cy="892244"/>
            </a:xfrm>
          </p:grpSpPr>
          <p:grpSp>
            <p:nvGrpSpPr>
              <p:cNvPr id="102" name="Group 101"/>
              <p:cNvGrpSpPr/>
              <p:nvPr/>
            </p:nvGrpSpPr>
            <p:grpSpPr>
              <a:xfrm>
                <a:off x="1932273" y="3179389"/>
                <a:ext cx="716897" cy="787734"/>
                <a:chOff x="1069936" y="2616870"/>
                <a:chExt cx="1415238" cy="1555079"/>
              </a:xfrm>
            </p:grpSpPr>
            <p:sp>
              <p:nvSpPr>
                <p:cNvPr id="104" name="Rounded Rectangle 103"/>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05" name="Picture 10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06" name="Picture 10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07" name="Picture 10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08" name="Picture 10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09" name="Picture 10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03" name="TextBox 102"/>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0" name="Group 159"/>
            <p:cNvGrpSpPr/>
            <p:nvPr/>
          </p:nvGrpSpPr>
          <p:grpSpPr>
            <a:xfrm>
              <a:off x="6923232" y="2925203"/>
              <a:ext cx="871413" cy="770767"/>
              <a:chOff x="1932273" y="3074879"/>
              <a:chExt cx="1008753" cy="892244"/>
            </a:xfrm>
          </p:grpSpPr>
          <p:grpSp>
            <p:nvGrpSpPr>
              <p:cNvPr id="188" name="Group 187"/>
              <p:cNvGrpSpPr/>
              <p:nvPr/>
            </p:nvGrpSpPr>
            <p:grpSpPr>
              <a:xfrm>
                <a:off x="1932273" y="3179389"/>
                <a:ext cx="716897" cy="787734"/>
                <a:chOff x="1069936" y="2616870"/>
                <a:chExt cx="1415238" cy="1555079"/>
              </a:xfrm>
            </p:grpSpPr>
            <p:sp>
              <p:nvSpPr>
                <p:cNvPr id="190" name="Rounded Rectangle 189"/>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91" name="Picture 19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92" name="Picture 1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93" name="Picture 19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94" name="Picture 19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95" name="Picture 19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9" name="TextBox 188"/>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61" name="Group 160"/>
            <p:cNvGrpSpPr/>
            <p:nvPr/>
          </p:nvGrpSpPr>
          <p:grpSpPr>
            <a:xfrm>
              <a:off x="7831649" y="2921069"/>
              <a:ext cx="871413" cy="770767"/>
              <a:chOff x="1932273" y="3074879"/>
              <a:chExt cx="1008753" cy="892244"/>
            </a:xfrm>
          </p:grpSpPr>
          <p:grpSp>
            <p:nvGrpSpPr>
              <p:cNvPr id="180" name="Group 179"/>
              <p:cNvGrpSpPr/>
              <p:nvPr/>
            </p:nvGrpSpPr>
            <p:grpSpPr>
              <a:xfrm>
                <a:off x="1932273" y="3179389"/>
                <a:ext cx="716897" cy="787734"/>
                <a:chOff x="1069936" y="2616870"/>
                <a:chExt cx="1415238" cy="1555079"/>
              </a:xfrm>
            </p:grpSpPr>
            <p:sp>
              <p:nvSpPr>
                <p:cNvPr id="182" name="Rounded Rectangle 181"/>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83" name="Picture 18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184" name="Picture 18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185" name="Picture 18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186" name="Picture 18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181" name="TextBox 180"/>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7" name="Group 196"/>
            <p:cNvGrpSpPr/>
            <p:nvPr/>
          </p:nvGrpSpPr>
          <p:grpSpPr>
            <a:xfrm>
              <a:off x="4515052" y="2933594"/>
              <a:ext cx="871413" cy="770767"/>
              <a:chOff x="1932273" y="3074879"/>
              <a:chExt cx="1008753" cy="892244"/>
            </a:xfrm>
          </p:grpSpPr>
          <p:grpSp>
            <p:nvGrpSpPr>
              <p:cNvPr id="225" name="Group 224"/>
              <p:cNvGrpSpPr/>
              <p:nvPr/>
            </p:nvGrpSpPr>
            <p:grpSpPr>
              <a:xfrm>
                <a:off x="1932273" y="3179389"/>
                <a:ext cx="716897" cy="787734"/>
                <a:chOff x="1069936" y="2616870"/>
                <a:chExt cx="1415238" cy="1555079"/>
              </a:xfrm>
            </p:grpSpPr>
            <p:sp>
              <p:nvSpPr>
                <p:cNvPr id="227" name="Rounded Rectangle 226"/>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8" name="Picture 22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9" name="Picture 228"/>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30" name="Picture 2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31" name="Picture 23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32" name="Picture 23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26" name="TextBox 225"/>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198" name="Group 197"/>
            <p:cNvGrpSpPr/>
            <p:nvPr/>
          </p:nvGrpSpPr>
          <p:grpSpPr>
            <a:xfrm>
              <a:off x="5423469" y="2929460"/>
              <a:ext cx="871413" cy="770767"/>
              <a:chOff x="1932273" y="3074879"/>
              <a:chExt cx="1008753" cy="892244"/>
            </a:xfrm>
          </p:grpSpPr>
          <p:grpSp>
            <p:nvGrpSpPr>
              <p:cNvPr id="217" name="Group 216"/>
              <p:cNvGrpSpPr/>
              <p:nvPr/>
            </p:nvGrpSpPr>
            <p:grpSpPr>
              <a:xfrm>
                <a:off x="1932273" y="3179389"/>
                <a:ext cx="716897" cy="787734"/>
                <a:chOff x="1069936" y="2616870"/>
                <a:chExt cx="1415238" cy="1555079"/>
              </a:xfrm>
            </p:grpSpPr>
            <p:sp>
              <p:nvSpPr>
                <p:cNvPr id="219" name="Rounded Rectangle 218"/>
                <p:cNvSpPr/>
                <p:nvPr/>
              </p:nvSpPr>
              <p:spPr>
                <a:xfrm>
                  <a:off x="1099756" y="2800348"/>
                  <a:ext cx="1385418" cy="1371601"/>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20" name="Picture 21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69936" y="2616870"/>
                  <a:ext cx="353854" cy="366959"/>
                </a:xfrm>
                <a:prstGeom prst="rect">
                  <a:avLst/>
                </a:prstGeom>
              </p:spPr>
            </p:pic>
            <p:pic>
              <p:nvPicPr>
                <p:cNvPr id="221" name="Picture 22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19795" y="3153407"/>
                  <a:ext cx="540572" cy="304833"/>
                </a:xfrm>
                <a:prstGeom prst="rect">
                  <a:avLst/>
                </a:prstGeom>
              </p:spPr>
            </p:pic>
            <p:pic>
              <p:nvPicPr>
                <p:cNvPr id="222" name="Picture 22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153407"/>
                  <a:ext cx="540572" cy="304833"/>
                </a:xfrm>
                <a:prstGeom prst="rect">
                  <a:avLst/>
                </a:prstGeom>
              </p:spPr>
            </p:pic>
            <p:pic>
              <p:nvPicPr>
                <p:cNvPr id="223" name="Picture 222"/>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31996" y="3586962"/>
                  <a:ext cx="540572" cy="304833"/>
                </a:xfrm>
                <a:prstGeom prst="rect">
                  <a:avLst/>
                </a:prstGeom>
              </p:spPr>
            </p:pic>
            <p:pic>
              <p:nvPicPr>
                <p:cNvPr id="224" name="Picture 22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834677" y="3596121"/>
                  <a:ext cx="540572" cy="304833"/>
                </a:xfrm>
                <a:prstGeom prst="rect">
                  <a:avLst/>
                </a:prstGeom>
              </p:spPr>
            </p:pic>
          </p:grpSp>
          <p:sp>
            <p:nvSpPr>
              <p:cNvPr id="218" name="TextBox 217"/>
              <p:cNvSpPr txBox="1"/>
              <p:nvPr/>
            </p:nvSpPr>
            <p:spPr>
              <a:xfrm>
                <a:off x="2035099" y="3074879"/>
                <a:ext cx="905927" cy="249399"/>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 Instance</a:t>
                </a:r>
              </a:p>
            </p:txBody>
          </p:sp>
        </p:grpSp>
        <p:grpSp>
          <p:nvGrpSpPr>
            <p:cNvPr id="26" name="Group 25">
              <a:extLst>
                <a:ext uri="{FF2B5EF4-FFF2-40B4-BE49-F238E27FC236}">
                  <a16:creationId xmlns:a16="http://schemas.microsoft.com/office/drawing/2014/main" id="{A55181DB-DF94-4DD8-887F-F35B1A0E7839}"/>
                </a:ext>
              </a:extLst>
            </p:cNvPr>
            <p:cNvGrpSpPr/>
            <p:nvPr/>
          </p:nvGrpSpPr>
          <p:grpSpPr>
            <a:xfrm>
              <a:off x="205930" y="3043240"/>
              <a:ext cx="562266" cy="791929"/>
              <a:chOff x="205930" y="3043240"/>
              <a:chExt cx="562266" cy="791929"/>
            </a:xfrm>
          </p:grpSpPr>
          <p:pic>
            <p:nvPicPr>
              <p:cNvPr id="234" name="Picture 233"/>
              <p:cNvPicPr>
                <a:picLocks noChangeAspect="1"/>
              </p:cNvPicPr>
              <p:nvPr/>
            </p:nvPicPr>
            <p:blipFill>
              <a:blip r:embed="rId5"/>
              <a:stretch>
                <a:fillRect/>
              </a:stretch>
            </p:blipFill>
            <p:spPr>
              <a:xfrm>
                <a:off x="205930" y="3043240"/>
                <a:ext cx="562266" cy="562266"/>
              </a:xfrm>
              <a:prstGeom prst="rect">
                <a:avLst/>
              </a:prstGeom>
            </p:spPr>
          </p:pic>
          <p:sp>
            <p:nvSpPr>
              <p:cNvPr id="240" name="TextBox 239"/>
              <p:cNvSpPr txBox="1"/>
              <p:nvPr/>
            </p:nvSpPr>
            <p:spPr>
              <a:xfrm>
                <a:off x="304160" y="3619725"/>
                <a:ext cx="365806"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grpSp>
        <p:sp>
          <p:nvSpPr>
            <p:cNvPr id="287" name="Left Brace 286">
              <a:extLst>
                <a:ext uri="{FF2B5EF4-FFF2-40B4-BE49-F238E27FC236}">
                  <a16:creationId xmlns:a16="http://schemas.microsoft.com/office/drawing/2014/main" id="{B913A1E2-32E3-4657-A16C-A4D33ABD626C}"/>
                </a:ext>
              </a:extLst>
            </p:cNvPr>
            <p:cNvSpPr/>
            <p:nvPr/>
          </p:nvSpPr>
          <p:spPr>
            <a:xfrm>
              <a:off x="787694" y="3110759"/>
              <a:ext cx="74720" cy="593602"/>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Left Brace 19">
              <a:extLst>
                <a:ext uri="{FF2B5EF4-FFF2-40B4-BE49-F238E27FC236}">
                  <a16:creationId xmlns:a16="http://schemas.microsoft.com/office/drawing/2014/main" id="{BE1E82FD-BADF-47FA-A849-ED789B507EA6}"/>
                </a:ext>
              </a:extLst>
            </p:cNvPr>
            <p:cNvSpPr/>
            <p:nvPr/>
          </p:nvSpPr>
          <p:spPr>
            <a:xfrm>
              <a:off x="787694" y="1477461"/>
              <a:ext cx="74720" cy="1465788"/>
            </a:xfrm>
            <a:prstGeom prst="leftBrace">
              <a:avLst>
                <a:gd name="adj1" fmla="val 5145"/>
                <a:gd name="adj2" fmla="val 5000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49" name="Group 148"/>
            <p:cNvGrpSpPr/>
            <p:nvPr/>
          </p:nvGrpSpPr>
          <p:grpSpPr>
            <a:xfrm>
              <a:off x="4928232" y="1550984"/>
              <a:ext cx="746123" cy="426947"/>
              <a:chOff x="4946422" y="1819321"/>
              <a:chExt cx="746123" cy="426947"/>
            </a:xfrm>
          </p:grpSpPr>
          <p:pic>
            <p:nvPicPr>
              <p:cNvPr id="6" name="Picture 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5" name="Picture 2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0" name="Group 149"/>
            <p:cNvGrpSpPr/>
            <p:nvPr/>
          </p:nvGrpSpPr>
          <p:grpSpPr>
            <a:xfrm>
              <a:off x="2299897" y="1532075"/>
              <a:ext cx="746123" cy="426947"/>
              <a:chOff x="4946422" y="1819321"/>
              <a:chExt cx="746123" cy="426947"/>
            </a:xfrm>
          </p:grpSpPr>
          <p:pic>
            <p:nvPicPr>
              <p:cNvPr id="151" name="Picture 15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2" name="Picture 15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3" name="Picture 15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154" name="Group 153"/>
            <p:cNvGrpSpPr/>
            <p:nvPr/>
          </p:nvGrpSpPr>
          <p:grpSpPr>
            <a:xfrm>
              <a:off x="7397090" y="1585131"/>
              <a:ext cx="746123" cy="426947"/>
              <a:chOff x="4946422" y="1819321"/>
              <a:chExt cx="746123" cy="426947"/>
            </a:xfrm>
          </p:grpSpPr>
          <p:pic>
            <p:nvPicPr>
              <p:cNvPr id="155" name="Picture 15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156" name="Picture 15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157" name="Picture 15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 name="Group 23">
              <a:extLst>
                <a:ext uri="{FF2B5EF4-FFF2-40B4-BE49-F238E27FC236}">
                  <a16:creationId xmlns:a16="http://schemas.microsoft.com/office/drawing/2014/main" id="{9EAE1D51-874D-40F9-9A80-551654DA6C69}"/>
                </a:ext>
              </a:extLst>
            </p:cNvPr>
            <p:cNvGrpSpPr/>
            <p:nvPr/>
          </p:nvGrpSpPr>
          <p:grpSpPr>
            <a:xfrm>
              <a:off x="176722" y="1733370"/>
              <a:ext cx="620683" cy="801091"/>
              <a:chOff x="176722" y="1733370"/>
              <a:chExt cx="620683" cy="801091"/>
            </a:xfrm>
          </p:grpSpPr>
          <p:pic>
            <p:nvPicPr>
              <p:cNvPr id="233" name="Picture 232"/>
              <p:cNvPicPr>
                <a:picLocks noChangeAspect="1"/>
              </p:cNvPicPr>
              <p:nvPr/>
            </p:nvPicPr>
            <p:blipFill>
              <a:blip r:embed="rId7"/>
              <a:stretch>
                <a:fillRect/>
              </a:stretch>
            </p:blipFill>
            <p:spPr>
              <a:xfrm>
                <a:off x="209159" y="1733370"/>
                <a:ext cx="555809" cy="555809"/>
              </a:xfrm>
              <a:prstGeom prst="rect">
                <a:avLst/>
              </a:prstGeom>
            </p:spPr>
          </p:pic>
          <p:sp>
            <p:nvSpPr>
              <p:cNvPr id="239" name="TextBox 238"/>
              <p:cNvSpPr txBox="1"/>
              <p:nvPr/>
            </p:nvSpPr>
            <p:spPr>
              <a:xfrm>
                <a:off x="176722" y="2319017"/>
                <a:ext cx="620683" cy="215444"/>
              </a:xfrm>
              <a:prstGeom prst="rect">
                <a:avLst/>
              </a:prstGeom>
              <a:noFill/>
            </p:spPr>
            <p:txBody>
              <a:bodyPr wrap="none" rtlCol="0">
                <a:spAutoFit/>
              </a:bodyPr>
              <a:lstStyle/>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grpSp>
        <p:grpSp>
          <p:nvGrpSpPr>
            <p:cNvPr id="244" name="Group 243"/>
            <p:cNvGrpSpPr/>
            <p:nvPr/>
          </p:nvGrpSpPr>
          <p:grpSpPr>
            <a:xfrm>
              <a:off x="2310993" y="2357237"/>
              <a:ext cx="746123" cy="426947"/>
              <a:chOff x="4946422" y="1819321"/>
              <a:chExt cx="746123" cy="426947"/>
            </a:xfrm>
          </p:grpSpPr>
          <p:pic>
            <p:nvPicPr>
              <p:cNvPr id="245" name="Picture 244"/>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46" name="Picture 245"/>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47" name="Picture 24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48" name="Group 247"/>
            <p:cNvGrpSpPr/>
            <p:nvPr/>
          </p:nvGrpSpPr>
          <p:grpSpPr>
            <a:xfrm>
              <a:off x="4928232" y="2359507"/>
              <a:ext cx="746123" cy="426947"/>
              <a:chOff x="4946422" y="1819321"/>
              <a:chExt cx="746123" cy="426947"/>
            </a:xfrm>
          </p:grpSpPr>
          <p:pic>
            <p:nvPicPr>
              <p:cNvPr id="249" name="Picture 2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50" name="Picture 24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0" name="Picture 259"/>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nvGrpSpPr>
            <p:cNvPr id="261" name="Group 260"/>
            <p:cNvGrpSpPr/>
            <p:nvPr/>
          </p:nvGrpSpPr>
          <p:grpSpPr>
            <a:xfrm>
              <a:off x="7367781" y="2331956"/>
              <a:ext cx="746123" cy="426947"/>
              <a:chOff x="4946422" y="1819321"/>
              <a:chExt cx="746123" cy="426947"/>
            </a:xfrm>
          </p:grpSpPr>
          <p:pic>
            <p:nvPicPr>
              <p:cNvPr id="262" name="Picture 261"/>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946422" y="1819321"/>
                <a:ext cx="540572" cy="304833"/>
              </a:xfrm>
              <a:prstGeom prst="rect">
                <a:avLst/>
              </a:prstGeom>
            </p:spPr>
          </p:pic>
          <p:pic>
            <p:nvPicPr>
              <p:cNvPr id="263" name="Picture 2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037532" y="1880378"/>
                <a:ext cx="540572" cy="304833"/>
              </a:xfrm>
              <a:prstGeom prst="rect">
                <a:avLst/>
              </a:prstGeom>
            </p:spPr>
          </p:pic>
          <p:pic>
            <p:nvPicPr>
              <p:cNvPr id="264" name="Picture 263"/>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151973" y="1941435"/>
                <a:ext cx="540572" cy="304833"/>
              </a:xfrm>
              <a:prstGeom prst="rect">
                <a:avLst/>
              </a:prstGeom>
            </p:spPr>
          </p:pic>
        </p:grpSp>
      </p:grpSp>
      <p:sp>
        <p:nvSpPr>
          <p:cNvPr id="280" name="Rectangle 279">
            <a:extLst>
              <a:ext uri="{FF2B5EF4-FFF2-40B4-BE49-F238E27FC236}">
                <a16:creationId xmlns:a16="http://schemas.microsoft.com/office/drawing/2014/main" id="{3CAEBE2F-30CB-4A4F-AC06-6D524BBA3E37}"/>
              </a:ext>
            </a:extLst>
          </p:cNvPr>
          <p:cNvSpPr/>
          <p:nvPr/>
        </p:nvSpPr>
        <p:spPr>
          <a:xfrm>
            <a:off x="960175" y="3120087"/>
            <a:ext cx="590870" cy="590870"/>
          </a:xfrm>
          <a:prstGeom prst="rect">
            <a:avLst/>
          </a:prstGeom>
          <a:solidFill>
            <a:srgbClr val="392656"/>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Notifications</a:t>
            </a:r>
          </a:p>
        </p:txBody>
      </p:sp>
      <p:sp>
        <p:nvSpPr>
          <p:cNvPr id="98" name="Rounded Rectangle 97"/>
          <p:cNvSpPr/>
          <p:nvPr/>
        </p:nvSpPr>
        <p:spPr>
          <a:xfrm>
            <a:off x="897368" y="2986375"/>
            <a:ext cx="7802226" cy="774062"/>
          </a:xfrm>
          <a:prstGeom prst="roundRect">
            <a:avLst>
              <a:gd name="adj" fmla="val 4597"/>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81" name="Group 280">
            <a:extLst>
              <a:ext uri="{FF2B5EF4-FFF2-40B4-BE49-F238E27FC236}">
                <a16:creationId xmlns:a16="http://schemas.microsoft.com/office/drawing/2014/main" id="{B4AC867B-05FD-4F43-BABC-0CA8C5CCAF98}"/>
              </a:ext>
            </a:extLst>
          </p:cNvPr>
          <p:cNvGrpSpPr/>
          <p:nvPr/>
        </p:nvGrpSpPr>
        <p:grpSpPr>
          <a:xfrm>
            <a:off x="1126424" y="3217374"/>
            <a:ext cx="270949" cy="234932"/>
            <a:chOff x="2843213" y="1247775"/>
            <a:chExt cx="525463" cy="455613"/>
          </a:xfrm>
        </p:grpSpPr>
        <p:sp>
          <p:nvSpPr>
            <p:cNvPr id="282" name="Freeform 109">
              <a:extLst>
                <a:ext uri="{FF2B5EF4-FFF2-40B4-BE49-F238E27FC236}">
                  <a16:creationId xmlns:a16="http://schemas.microsoft.com/office/drawing/2014/main" id="{284270E6-D98C-41A7-AD42-D0ACAD0C34B9}"/>
                </a:ext>
              </a:extLst>
            </p:cNvPr>
            <p:cNvSpPr>
              <a:spLocks/>
            </p:cNvSpPr>
            <p:nvPr/>
          </p:nvSpPr>
          <p:spPr bwMode="auto">
            <a:xfrm>
              <a:off x="2843213" y="1247775"/>
              <a:ext cx="525463" cy="455613"/>
            </a:xfrm>
            <a:custGeom>
              <a:avLst/>
              <a:gdLst>
                <a:gd name="T0" fmla="*/ 166 w 331"/>
                <a:gd name="T1" fmla="*/ 0 h 287"/>
                <a:gd name="T2" fmla="*/ 248 w 331"/>
                <a:gd name="T3" fmla="*/ 145 h 287"/>
                <a:gd name="T4" fmla="*/ 331 w 331"/>
                <a:gd name="T5" fmla="*/ 287 h 287"/>
                <a:gd name="T6" fmla="*/ 166 w 331"/>
                <a:gd name="T7" fmla="*/ 287 h 287"/>
                <a:gd name="T8" fmla="*/ 0 w 331"/>
                <a:gd name="T9" fmla="*/ 287 h 287"/>
                <a:gd name="T10" fmla="*/ 83 w 331"/>
                <a:gd name="T11" fmla="*/ 145 h 287"/>
                <a:gd name="T12" fmla="*/ 166 w 331"/>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331" h="287">
                  <a:moveTo>
                    <a:pt x="166" y="0"/>
                  </a:moveTo>
                  <a:lnTo>
                    <a:pt x="248" y="145"/>
                  </a:lnTo>
                  <a:lnTo>
                    <a:pt x="331" y="287"/>
                  </a:lnTo>
                  <a:lnTo>
                    <a:pt x="166" y="287"/>
                  </a:lnTo>
                  <a:lnTo>
                    <a:pt x="0" y="287"/>
                  </a:lnTo>
                  <a:lnTo>
                    <a:pt x="83" y="145"/>
                  </a:lnTo>
                  <a:lnTo>
                    <a:pt x="166"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83" name="Freeform 110">
              <a:extLst>
                <a:ext uri="{FF2B5EF4-FFF2-40B4-BE49-F238E27FC236}">
                  <a16:creationId xmlns:a16="http://schemas.microsoft.com/office/drawing/2014/main" id="{FF5767A1-6CC2-4967-AE08-D7B1FFC2622F}"/>
                </a:ext>
              </a:extLst>
            </p:cNvPr>
            <p:cNvSpPr>
              <a:spLocks noEditPoints="1"/>
            </p:cNvSpPr>
            <p:nvPr/>
          </p:nvSpPr>
          <p:spPr bwMode="auto">
            <a:xfrm>
              <a:off x="3095625" y="1436688"/>
              <a:ext cx="28575" cy="201613"/>
            </a:xfrm>
            <a:custGeom>
              <a:avLst/>
              <a:gdLst>
                <a:gd name="T0" fmla="*/ 0 w 8"/>
                <a:gd name="T1" fmla="*/ 49 h 54"/>
                <a:gd name="T2" fmla="*/ 4 w 8"/>
                <a:gd name="T3" fmla="*/ 45 h 54"/>
                <a:gd name="T4" fmla="*/ 8 w 8"/>
                <a:gd name="T5" fmla="*/ 49 h 54"/>
                <a:gd name="T6" fmla="*/ 4 w 8"/>
                <a:gd name="T7" fmla="*/ 54 h 54"/>
                <a:gd name="T8" fmla="*/ 0 w 8"/>
                <a:gd name="T9" fmla="*/ 49 h 54"/>
                <a:gd name="T10" fmla="*/ 1 w 8"/>
                <a:gd name="T11" fmla="*/ 38 h 54"/>
                <a:gd name="T12" fmla="*/ 0 w 8"/>
                <a:gd name="T13" fmla="*/ 0 h 54"/>
                <a:gd name="T14" fmla="*/ 8 w 8"/>
                <a:gd name="T15" fmla="*/ 0 h 54"/>
                <a:gd name="T16" fmla="*/ 6 w 8"/>
                <a:gd name="T17" fmla="*/ 38 h 54"/>
                <a:gd name="T18" fmla="*/ 1 w 8"/>
                <a:gd name="T19"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54">
                  <a:moveTo>
                    <a:pt x="0" y="49"/>
                  </a:moveTo>
                  <a:cubicBezTo>
                    <a:pt x="0" y="47"/>
                    <a:pt x="2" y="45"/>
                    <a:pt x="4" y="45"/>
                  </a:cubicBezTo>
                  <a:cubicBezTo>
                    <a:pt x="6" y="45"/>
                    <a:pt x="8" y="47"/>
                    <a:pt x="8" y="49"/>
                  </a:cubicBezTo>
                  <a:cubicBezTo>
                    <a:pt x="8" y="52"/>
                    <a:pt x="6" y="54"/>
                    <a:pt x="4" y="54"/>
                  </a:cubicBezTo>
                  <a:cubicBezTo>
                    <a:pt x="2" y="54"/>
                    <a:pt x="0" y="52"/>
                    <a:pt x="0" y="49"/>
                  </a:cubicBezTo>
                  <a:close/>
                  <a:moveTo>
                    <a:pt x="1" y="38"/>
                  </a:moveTo>
                  <a:cubicBezTo>
                    <a:pt x="0" y="0"/>
                    <a:pt x="0" y="0"/>
                    <a:pt x="0" y="0"/>
                  </a:cubicBezTo>
                  <a:cubicBezTo>
                    <a:pt x="8" y="0"/>
                    <a:pt x="8" y="0"/>
                    <a:pt x="8" y="0"/>
                  </a:cubicBezTo>
                  <a:cubicBezTo>
                    <a:pt x="6" y="38"/>
                    <a:pt x="6" y="38"/>
                    <a:pt x="6" y="38"/>
                  </a:cubicBezTo>
                  <a:lnTo>
                    <a:pt x="1" y="3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Rounded Rectangle 2"/>
          <p:cNvSpPr/>
          <p:nvPr/>
        </p:nvSpPr>
        <p:spPr>
          <a:xfrm>
            <a:off x="139700" y="786477"/>
            <a:ext cx="8891155" cy="3379123"/>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1175" y="488247"/>
            <a:ext cx="491221" cy="559992"/>
          </a:xfrm>
          <a:prstGeom prst="rect">
            <a:avLst/>
          </a:prstGeom>
        </p:spPr>
      </p:pic>
      <p:sp>
        <p:nvSpPr>
          <p:cNvPr id="5" name="TextBox 37"/>
          <p:cNvSpPr txBox="1">
            <a:spLocks noChangeArrowheads="1"/>
          </p:cNvSpPr>
          <p:nvPr/>
        </p:nvSpPr>
        <p:spPr bwMode="auto">
          <a:xfrm>
            <a:off x="949702" y="491300"/>
            <a:ext cx="1515549" cy="230832"/>
          </a:xfrm>
          <a:prstGeom prst="rect">
            <a:avLst/>
          </a:prstGeom>
          <a:noFill/>
          <a:ln w="9525">
            <a:noFill/>
            <a:miter lim="800000"/>
            <a:headEnd/>
            <a:tailEnd/>
          </a:ln>
        </p:spPr>
        <p:txBody>
          <a:bodyPr wrap="square">
            <a:spAutoFit/>
          </a:bodyPr>
          <a:lstStyle/>
          <a:p>
            <a:pPr algn="ctr"/>
            <a:r>
              <a:rPr lang="en-US" sz="900" b="1" dirty="0">
                <a:solidFill>
                  <a:schemeClr val="bg1"/>
                </a:solidFill>
                <a:latin typeface="Amazon Ember"/>
                <a:ea typeface="Verdana" pitchFamily="34" charset="0"/>
                <a:cs typeface="Helvetica Neue"/>
              </a:rPr>
              <a:t>Amazon ECS CLUSTER</a:t>
            </a:r>
          </a:p>
        </p:txBody>
      </p:sp>
      <p:sp>
        <p:nvSpPr>
          <p:cNvPr id="13" name="Rounded Rectangle 12"/>
          <p:cNvSpPr/>
          <p:nvPr/>
        </p:nvSpPr>
        <p:spPr>
          <a:xfrm>
            <a:off x="1664759" y="983404"/>
            <a:ext cx="2278915" cy="290245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ounded Rectangle 13"/>
          <p:cNvSpPr/>
          <p:nvPr/>
        </p:nvSpPr>
        <p:spPr>
          <a:xfrm>
            <a:off x="4186256" y="1003323"/>
            <a:ext cx="2278915" cy="290012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Rounded Rectangle 14"/>
          <p:cNvSpPr/>
          <p:nvPr/>
        </p:nvSpPr>
        <p:spPr>
          <a:xfrm>
            <a:off x="6706059" y="1000991"/>
            <a:ext cx="2176490" cy="2867278"/>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2102747"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#1</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p:cNvSpPr txBox="1"/>
          <p:nvPr/>
        </p:nvSpPr>
        <p:spPr>
          <a:xfrm>
            <a:off x="4624244" y="3913072"/>
            <a:ext cx="1402939" cy="492443"/>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#2</a:t>
            </a:r>
          </a:p>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TextBox 17"/>
          <p:cNvSpPr txBox="1"/>
          <p:nvPr/>
        </p:nvSpPr>
        <p:spPr>
          <a:xfrm>
            <a:off x="7092835" y="3913072"/>
            <a:ext cx="1402939" cy="215444"/>
          </a:xfrm>
          <a:prstGeom prst="rect">
            <a:avLst/>
          </a:prstGeom>
          <a:noFill/>
        </p:spPr>
        <p:txBody>
          <a:bodyPr wrap="square" rtlCol="0">
            <a:spAutoFit/>
          </a:bodyPr>
          <a:lstStyle/>
          <a:p>
            <a:pPr algn="ctr"/>
            <a:r>
              <a:rPr lang="en-US" sz="800" b="1" dirty="0">
                <a:solidFill>
                  <a:srgbClr val="F7981F"/>
                </a:solidFill>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57" name="Rounded Rectangle 56"/>
          <p:cNvSpPr/>
          <p:nvPr/>
        </p:nvSpPr>
        <p:spPr>
          <a:xfrm>
            <a:off x="4323699"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9" name="TextBox 37"/>
          <p:cNvSpPr txBox="1">
            <a:spLocks noChangeArrowheads="1"/>
          </p:cNvSpPr>
          <p:nvPr/>
        </p:nvSpPr>
        <p:spPr bwMode="auto">
          <a:xfrm>
            <a:off x="4268913" y="995763"/>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2  </a:t>
            </a:r>
          </a:p>
          <a:p>
            <a:pPr algn="ct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0" name="Rectangle 59"/>
          <p:cNvSpPr/>
          <p:nvPr/>
        </p:nvSpPr>
        <p:spPr>
          <a:xfrm>
            <a:off x="4713836" y="1131223"/>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172.31.2.0/24</a:t>
            </a:r>
          </a:p>
        </p:txBody>
      </p:sp>
      <p:sp>
        <p:nvSpPr>
          <p:cNvPr id="146" name="Rounded Rectangle 145"/>
          <p:cNvSpPr/>
          <p:nvPr/>
        </p:nvSpPr>
        <p:spPr>
          <a:xfrm>
            <a:off x="899040" y="1413756"/>
            <a:ext cx="7802226" cy="1479597"/>
          </a:xfrm>
          <a:prstGeom prst="roundRect">
            <a:avLst>
              <a:gd name="adj" fmla="val 9818"/>
            </a:avLst>
          </a:prstGeom>
          <a:noFill/>
          <a:ln w="6350">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35" name="TextBox 37"/>
          <p:cNvSpPr txBox="1">
            <a:spLocks noChangeArrowheads="1"/>
          </p:cNvSpPr>
          <p:nvPr/>
        </p:nvSpPr>
        <p:spPr bwMode="auto">
          <a:xfrm>
            <a:off x="1694631" y="996597"/>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 1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6" name="Rectangle 235"/>
          <p:cNvSpPr/>
          <p:nvPr/>
        </p:nvSpPr>
        <p:spPr>
          <a:xfrm>
            <a:off x="2127802" y="1146859"/>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172.31.1.0/24</a:t>
            </a:r>
          </a:p>
        </p:txBody>
      </p:sp>
      <p:sp>
        <p:nvSpPr>
          <p:cNvPr id="237" name="TextBox 37"/>
          <p:cNvSpPr txBox="1">
            <a:spLocks noChangeArrowheads="1"/>
          </p:cNvSpPr>
          <p:nvPr/>
        </p:nvSpPr>
        <p:spPr bwMode="auto">
          <a:xfrm>
            <a:off x="6630678" y="976911"/>
            <a:ext cx="1555750" cy="369332"/>
          </a:xfrm>
          <a:prstGeom prst="rect">
            <a:avLst/>
          </a:prstGeom>
          <a:noFill/>
          <a:ln w="9525">
            <a:noFill/>
            <a:miter lim="800000"/>
            <a:headEnd/>
            <a:tailEnd/>
          </a:ln>
        </p:spPr>
        <p:txBody>
          <a:bodyPr>
            <a:spAutoFit/>
          </a:bodyPr>
          <a:lstStyle/>
          <a:p>
            <a:pPr algn="ctr"/>
            <a:r>
              <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Subnet</a:t>
            </a:r>
            <a:r>
              <a:rPr lang="en-US" sz="900" b="1" dirty="0">
                <a:latin typeface="Amazon Ember" panose="020B0603020204020204" pitchFamily="34" charset="0"/>
                <a:ea typeface="Amazon Ember" panose="020B0603020204020204" pitchFamily="34" charset="0"/>
                <a:cs typeface="Amazon Ember" panose="020B0603020204020204" pitchFamily="34" charset="0"/>
              </a:rPr>
              <a:t> 3 </a:t>
            </a:r>
          </a:p>
          <a:p>
            <a:pPr algn="ctr"/>
            <a:endParaRPr lang="en-US" sz="9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38" name="Rectangle 237"/>
          <p:cNvSpPr/>
          <p:nvPr/>
        </p:nvSpPr>
        <p:spPr>
          <a:xfrm>
            <a:off x="7075601" y="1112371"/>
            <a:ext cx="1039067" cy="246221"/>
          </a:xfrm>
          <a:prstGeom prst="rect">
            <a:avLst/>
          </a:prstGeom>
        </p:spPr>
        <p:txBody>
          <a:bodyPr wrap="none">
            <a:spAutoFit/>
          </a:bodyPr>
          <a:lstStyle/>
          <a:p>
            <a:r>
              <a:rPr lang="en-US" sz="1000" b="1"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172.31.3.0/24</a:t>
            </a:r>
          </a:p>
        </p:txBody>
      </p:sp>
      <p:sp>
        <p:nvSpPr>
          <p:cNvPr id="241" name="Rounded Rectangle 240"/>
          <p:cNvSpPr/>
          <p:nvPr/>
        </p:nvSpPr>
        <p:spPr>
          <a:xfrm>
            <a:off x="1806492" y="1346037"/>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2" name="Rounded Rectangle 241"/>
          <p:cNvSpPr/>
          <p:nvPr/>
        </p:nvSpPr>
        <p:spPr>
          <a:xfrm>
            <a:off x="6795206" y="1357534"/>
            <a:ext cx="1968018" cy="2411359"/>
          </a:xfrm>
          <a:prstGeom prst="roundRect">
            <a:avLst>
              <a:gd name="adj" fmla="val 9818"/>
            </a:avLst>
          </a:prstGeom>
          <a:noFill/>
          <a:ln w="6350">
            <a:solidFill>
              <a:schemeClr val="bg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3" name="Picture 242"/>
          <p:cNvPicPr>
            <a:picLocks noChangeAspect="1"/>
          </p:cNvPicPr>
          <p:nvPr/>
        </p:nvPicPr>
        <p:blipFill>
          <a:blip r:embed="rId9"/>
          <a:stretch>
            <a:fillRect/>
          </a:stretch>
        </p:blipFill>
        <p:spPr>
          <a:xfrm>
            <a:off x="1904092" y="1191690"/>
            <a:ext cx="215900" cy="241300"/>
          </a:xfrm>
          <a:prstGeom prst="rect">
            <a:avLst/>
          </a:prstGeom>
        </p:spPr>
      </p:pic>
      <p:pic>
        <p:nvPicPr>
          <p:cNvPr id="288" name="Picture 287">
            <a:extLst>
              <a:ext uri="{FF2B5EF4-FFF2-40B4-BE49-F238E27FC236}">
                <a16:creationId xmlns:a16="http://schemas.microsoft.com/office/drawing/2014/main" id="{6385F7D3-8C77-4BE6-9CB9-820FB023E5E0}"/>
              </a:ext>
            </a:extLst>
          </p:cNvPr>
          <p:cNvPicPr>
            <a:picLocks noChangeAspect="1"/>
          </p:cNvPicPr>
          <p:nvPr/>
        </p:nvPicPr>
        <p:blipFill>
          <a:blip r:embed="rId9"/>
          <a:stretch>
            <a:fillRect/>
          </a:stretch>
        </p:blipFill>
        <p:spPr>
          <a:xfrm>
            <a:off x="4439153" y="1191690"/>
            <a:ext cx="215900" cy="241300"/>
          </a:xfrm>
          <a:prstGeom prst="rect">
            <a:avLst/>
          </a:prstGeom>
        </p:spPr>
      </p:pic>
      <p:pic>
        <p:nvPicPr>
          <p:cNvPr id="289" name="Picture 288">
            <a:extLst>
              <a:ext uri="{FF2B5EF4-FFF2-40B4-BE49-F238E27FC236}">
                <a16:creationId xmlns:a16="http://schemas.microsoft.com/office/drawing/2014/main" id="{5A614BE3-3713-4A90-9336-10B0C83B91C7}"/>
              </a:ext>
            </a:extLst>
          </p:cNvPr>
          <p:cNvPicPr>
            <a:picLocks noChangeAspect="1"/>
          </p:cNvPicPr>
          <p:nvPr/>
        </p:nvPicPr>
        <p:blipFill>
          <a:blip r:embed="rId9"/>
          <a:stretch>
            <a:fillRect/>
          </a:stretch>
        </p:blipFill>
        <p:spPr>
          <a:xfrm>
            <a:off x="6918186" y="1191690"/>
            <a:ext cx="215900" cy="241300"/>
          </a:xfrm>
          <a:prstGeom prst="rect">
            <a:avLst/>
          </a:prstGeom>
        </p:spPr>
      </p:pic>
      <p:grpSp>
        <p:nvGrpSpPr>
          <p:cNvPr id="9" name="Group 8">
            <a:extLst>
              <a:ext uri="{FF2B5EF4-FFF2-40B4-BE49-F238E27FC236}">
                <a16:creationId xmlns:a16="http://schemas.microsoft.com/office/drawing/2014/main" id="{D3190DBB-E91E-4A0A-9DF2-B21EA5BF15E6}"/>
              </a:ext>
            </a:extLst>
          </p:cNvPr>
          <p:cNvGrpSpPr/>
          <p:nvPr/>
        </p:nvGrpSpPr>
        <p:grpSpPr>
          <a:xfrm>
            <a:off x="974420" y="1477461"/>
            <a:ext cx="590870" cy="590870"/>
            <a:chOff x="3607389" y="4739763"/>
            <a:chExt cx="790575" cy="790575"/>
          </a:xfrm>
        </p:grpSpPr>
        <p:sp>
          <p:nvSpPr>
            <p:cNvPr id="269" name="Rectangle 268">
              <a:extLst>
                <a:ext uri="{FF2B5EF4-FFF2-40B4-BE49-F238E27FC236}">
                  <a16:creationId xmlns:a16="http://schemas.microsoft.com/office/drawing/2014/main" id="{108EE4B9-EE10-4F0F-8B5F-58390DA1EF5B}"/>
                </a:ext>
              </a:extLst>
            </p:cNvPr>
            <p:cNvSpPr/>
            <p:nvPr/>
          </p:nvSpPr>
          <p:spPr>
            <a:xfrm>
              <a:off x="3607389" y="4739763"/>
              <a:ext cx="790575" cy="790575"/>
            </a:xfrm>
            <a:prstGeom prst="rect">
              <a:avLst/>
            </a:prstGeom>
            <a:solidFill>
              <a:srgbClr val="4C3D2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7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Web</a:t>
              </a:r>
            </a:p>
          </p:txBody>
        </p:sp>
        <p:grpSp>
          <p:nvGrpSpPr>
            <p:cNvPr id="270" name="Group 30">
              <a:extLst>
                <a:ext uri="{FF2B5EF4-FFF2-40B4-BE49-F238E27FC236}">
                  <a16:creationId xmlns:a16="http://schemas.microsoft.com/office/drawing/2014/main" id="{CBD37694-C7FA-495D-9BB8-675DA6383055}"/>
                </a:ext>
              </a:extLst>
            </p:cNvPr>
            <p:cNvGrpSpPr>
              <a:grpSpLocks noChangeAspect="1"/>
            </p:cNvGrpSpPr>
            <p:nvPr/>
          </p:nvGrpSpPr>
          <p:grpSpPr bwMode="auto">
            <a:xfrm>
              <a:off x="3840451" y="4839831"/>
              <a:ext cx="324450" cy="318734"/>
              <a:chOff x="5449" y="2282"/>
              <a:chExt cx="454" cy="446"/>
            </a:xfrm>
          </p:grpSpPr>
          <p:sp>
            <p:nvSpPr>
              <p:cNvPr id="271" name="Oval 31">
                <a:extLst>
                  <a:ext uri="{FF2B5EF4-FFF2-40B4-BE49-F238E27FC236}">
                    <a16:creationId xmlns:a16="http://schemas.microsoft.com/office/drawing/2014/main" id="{5D18CAEE-7A5F-4480-A5F2-E2EE2C4308DD}"/>
                  </a:ext>
                </a:extLst>
              </p:cNvPr>
              <p:cNvSpPr>
                <a:spLocks noChangeArrowheads="1"/>
              </p:cNvSpPr>
              <p:nvPr/>
            </p:nvSpPr>
            <p:spPr bwMode="auto">
              <a:xfrm>
                <a:off x="5457"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2" name="Freeform 33">
                <a:extLst>
                  <a:ext uri="{FF2B5EF4-FFF2-40B4-BE49-F238E27FC236}">
                    <a16:creationId xmlns:a16="http://schemas.microsoft.com/office/drawing/2014/main" id="{F83B1320-BA12-474F-97A8-EB7AA9C768F7}"/>
                  </a:ext>
                </a:extLst>
              </p:cNvPr>
              <p:cNvSpPr>
                <a:spLocks noEditPoints="1"/>
              </p:cNvSpPr>
              <p:nvPr/>
            </p:nvSpPr>
            <p:spPr bwMode="auto">
              <a:xfrm>
                <a:off x="5449" y="2562"/>
                <a:ext cx="120" cy="120"/>
              </a:xfrm>
              <a:custGeom>
                <a:avLst/>
                <a:gdLst>
                  <a:gd name="T0" fmla="*/ 45 w 88"/>
                  <a:gd name="T1" fmla="*/ 11 h 88"/>
                  <a:gd name="T2" fmla="*/ 78 w 88"/>
                  <a:gd name="T3" fmla="*/ 44 h 88"/>
                  <a:gd name="T4" fmla="*/ 45 w 88"/>
                  <a:gd name="T5" fmla="*/ 80 h 88"/>
                  <a:gd name="T6" fmla="*/ 11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8" y="26"/>
                      <a:pt x="78" y="44"/>
                    </a:cubicBezTo>
                    <a:cubicBezTo>
                      <a:pt x="78" y="64"/>
                      <a:pt x="62" y="80"/>
                      <a:pt x="45" y="80"/>
                    </a:cubicBezTo>
                    <a:cubicBezTo>
                      <a:pt x="26" y="80"/>
                      <a:pt x="11" y="64"/>
                      <a:pt x="11" y="44"/>
                    </a:cubicBezTo>
                    <a:cubicBezTo>
                      <a:pt x="13"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3" name="Oval 34">
                <a:extLst>
                  <a:ext uri="{FF2B5EF4-FFF2-40B4-BE49-F238E27FC236}">
                    <a16:creationId xmlns:a16="http://schemas.microsoft.com/office/drawing/2014/main" id="{72814510-9978-47FE-B74C-DC00144D1F00}"/>
                  </a:ext>
                </a:extLst>
              </p:cNvPr>
              <p:cNvSpPr>
                <a:spLocks noChangeArrowheads="1"/>
              </p:cNvSpPr>
              <p:nvPr/>
            </p:nvSpPr>
            <p:spPr bwMode="auto">
              <a:xfrm>
                <a:off x="5623" y="2288"/>
                <a:ext cx="108" cy="10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4" name="Freeform 36">
                <a:extLst>
                  <a:ext uri="{FF2B5EF4-FFF2-40B4-BE49-F238E27FC236}">
                    <a16:creationId xmlns:a16="http://schemas.microsoft.com/office/drawing/2014/main" id="{D76D0445-BD89-41FD-9298-4649AB4A27B8}"/>
                  </a:ext>
                </a:extLst>
              </p:cNvPr>
              <p:cNvSpPr>
                <a:spLocks noEditPoints="1"/>
              </p:cNvSpPr>
              <p:nvPr/>
            </p:nvSpPr>
            <p:spPr bwMode="auto">
              <a:xfrm>
                <a:off x="5615" y="2282"/>
                <a:ext cx="122" cy="121"/>
              </a:xfrm>
              <a:custGeom>
                <a:avLst/>
                <a:gdLst>
                  <a:gd name="T0" fmla="*/ 46 w 89"/>
                  <a:gd name="T1" fmla="*/ 11 h 88"/>
                  <a:gd name="T2" fmla="*/ 78 w 89"/>
                  <a:gd name="T3" fmla="*/ 44 h 88"/>
                  <a:gd name="T4" fmla="*/ 46 w 89"/>
                  <a:gd name="T5" fmla="*/ 79 h 88"/>
                  <a:gd name="T6" fmla="*/ 11 w 89"/>
                  <a:gd name="T7" fmla="*/ 44 h 88"/>
                  <a:gd name="T8" fmla="*/ 46 w 89"/>
                  <a:gd name="T9" fmla="*/ 11 h 88"/>
                  <a:gd name="T10" fmla="*/ 46 w 89"/>
                  <a:gd name="T11" fmla="*/ 0 h 88"/>
                  <a:gd name="T12" fmla="*/ 0 w 89"/>
                  <a:gd name="T13" fmla="*/ 44 h 88"/>
                  <a:gd name="T14" fmla="*/ 46 w 89"/>
                  <a:gd name="T15" fmla="*/ 88 h 88"/>
                  <a:gd name="T16" fmla="*/ 89 w 89"/>
                  <a:gd name="T17" fmla="*/ 44 h 88"/>
                  <a:gd name="T18" fmla="*/ 46 w 89"/>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8">
                    <a:moveTo>
                      <a:pt x="46" y="11"/>
                    </a:moveTo>
                    <a:cubicBezTo>
                      <a:pt x="63" y="11"/>
                      <a:pt x="78" y="26"/>
                      <a:pt x="78" y="44"/>
                    </a:cubicBezTo>
                    <a:cubicBezTo>
                      <a:pt x="78" y="64"/>
                      <a:pt x="63" y="79"/>
                      <a:pt x="46" y="79"/>
                    </a:cubicBezTo>
                    <a:cubicBezTo>
                      <a:pt x="26" y="79"/>
                      <a:pt x="11" y="64"/>
                      <a:pt x="11" y="44"/>
                    </a:cubicBezTo>
                    <a:cubicBezTo>
                      <a:pt x="13" y="26"/>
                      <a:pt x="28" y="11"/>
                      <a:pt x="46" y="11"/>
                    </a:cubicBezTo>
                    <a:moveTo>
                      <a:pt x="46" y="0"/>
                    </a:moveTo>
                    <a:cubicBezTo>
                      <a:pt x="20" y="0"/>
                      <a:pt x="0" y="20"/>
                      <a:pt x="0" y="44"/>
                    </a:cubicBezTo>
                    <a:cubicBezTo>
                      <a:pt x="0" y="68"/>
                      <a:pt x="20" y="88"/>
                      <a:pt x="46" y="88"/>
                    </a:cubicBezTo>
                    <a:cubicBezTo>
                      <a:pt x="69" y="88"/>
                      <a:pt x="89" y="68"/>
                      <a:pt x="89" y="44"/>
                    </a:cubicBezTo>
                    <a:cubicBezTo>
                      <a:pt x="89" y="20"/>
                      <a:pt x="69" y="0"/>
                      <a:pt x="4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5" name="Oval 37">
                <a:extLst>
                  <a:ext uri="{FF2B5EF4-FFF2-40B4-BE49-F238E27FC236}">
                    <a16:creationId xmlns:a16="http://schemas.microsoft.com/office/drawing/2014/main" id="{13878F3B-3DD0-43E3-AE3D-F305EA01E13D}"/>
                  </a:ext>
                </a:extLst>
              </p:cNvPr>
              <p:cNvSpPr>
                <a:spLocks noChangeArrowheads="1"/>
              </p:cNvSpPr>
              <p:nvPr/>
            </p:nvSpPr>
            <p:spPr bwMode="auto">
              <a:xfrm>
                <a:off x="5790" y="2567"/>
                <a:ext cx="107" cy="1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6" name="Freeform 39">
                <a:extLst>
                  <a:ext uri="{FF2B5EF4-FFF2-40B4-BE49-F238E27FC236}">
                    <a16:creationId xmlns:a16="http://schemas.microsoft.com/office/drawing/2014/main" id="{9C28FBCC-C013-4322-85FA-941C987C2485}"/>
                  </a:ext>
                </a:extLst>
              </p:cNvPr>
              <p:cNvSpPr>
                <a:spLocks noEditPoints="1"/>
              </p:cNvSpPr>
              <p:nvPr/>
            </p:nvSpPr>
            <p:spPr bwMode="auto">
              <a:xfrm>
                <a:off x="5782" y="2562"/>
                <a:ext cx="121" cy="120"/>
              </a:xfrm>
              <a:custGeom>
                <a:avLst/>
                <a:gdLst>
                  <a:gd name="T0" fmla="*/ 45 w 88"/>
                  <a:gd name="T1" fmla="*/ 11 h 88"/>
                  <a:gd name="T2" fmla="*/ 77 w 88"/>
                  <a:gd name="T3" fmla="*/ 44 h 88"/>
                  <a:gd name="T4" fmla="*/ 45 w 88"/>
                  <a:gd name="T5" fmla="*/ 80 h 88"/>
                  <a:gd name="T6" fmla="*/ 10 w 88"/>
                  <a:gd name="T7" fmla="*/ 44 h 88"/>
                  <a:gd name="T8" fmla="*/ 45 w 88"/>
                  <a:gd name="T9" fmla="*/ 11 h 88"/>
                  <a:gd name="T10" fmla="*/ 45 w 88"/>
                  <a:gd name="T11" fmla="*/ 0 h 88"/>
                  <a:gd name="T12" fmla="*/ 0 w 88"/>
                  <a:gd name="T13" fmla="*/ 44 h 88"/>
                  <a:gd name="T14" fmla="*/ 45 w 88"/>
                  <a:gd name="T15" fmla="*/ 88 h 88"/>
                  <a:gd name="T16" fmla="*/ 88 w 88"/>
                  <a:gd name="T17" fmla="*/ 44 h 88"/>
                  <a:gd name="T18" fmla="*/ 45 w 88"/>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5" y="11"/>
                    </a:moveTo>
                    <a:cubicBezTo>
                      <a:pt x="62" y="11"/>
                      <a:pt x="77" y="26"/>
                      <a:pt x="77" y="44"/>
                    </a:cubicBezTo>
                    <a:cubicBezTo>
                      <a:pt x="77" y="64"/>
                      <a:pt x="62" y="80"/>
                      <a:pt x="45" y="80"/>
                    </a:cubicBezTo>
                    <a:cubicBezTo>
                      <a:pt x="25" y="80"/>
                      <a:pt x="10" y="64"/>
                      <a:pt x="10" y="44"/>
                    </a:cubicBezTo>
                    <a:cubicBezTo>
                      <a:pt x="12" y="26"/>
                      <a:pt x="28" y="11"/>
                      <a:pt x="45" y="11"/>
                    </a:cubicBezTo>
                    <a:moveTo>
                      <a:pt x="45" y="0"/>
                    </a:moveTo>
                    <a:cubicBezTo>
                      <a:pt x="19" y="0"/>
                      <a:pt x="0" y="20"/>
                      <a:pt x="0" y="44"/>
                    </a:cubicBezTo>
                    <a:cubicBezTo>
                      <a:pt x="0" y="69"/>
                      <a:pt x="19" y="88"/>
                      <a:pt x="45" y="88"/>
                    </a:cubicBezTo>
                    <a:cubicBezTo>
                      <a:pt x="69" y="88"/>
                      <a:pt x="88" y="69"/>
                      <a:pt x="88" y="44"/>
                    </a:cubicBezTo>
                    <a:cubicBezTo>
                      <a:pt x="88" y="20"/>
                      <a:pt x="69" y="0"/>
                      <a:pt x="4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7" name="Freeform 40">
                <a:extLst>
                  <a:ext uri="{FF2B5EF4-FFF2-40B4-BE49-F238E27FC236}">
                    <a16:creationId xmlns:a16="http://schemas.microsoft.com/office/drawing/2014/main" id="{26C05308-B2EA-49DA-B388-D16245CD99E4}"/>
                  </a:ext>
                </a:extLst>
              </p:cNvPr>
              <p:cNvSpPr>
                <a:spLocks/>
              </p:cNvSpPr>
              <p:nvPr/>
            </p:nvSpPr>
            <p:spPr bwMode="auto">
              <a:xfrm>
                <a:off x="5538" y="2670"/>
                <a:ext cx="221" cy="58"/>
              </a:xfrm>
              <a:custGeom>
                <a:avLst/>
                <a:gdLst>
                  <a:gd name="T0" fmla="*/ 161 w 161"/>
                  <a:gd name="T1" fmla="*/ 29 h 42"/>
                  <a:gd name="T2" fmla="*/ 101 w 161"/>
                  <a:gd name="T3" fmla="*/ 42 h 42"/>
                  <a:gd name="T4" fmla="*/ 0 w 161"/>
                  <a:gd name="T5" fmla="*/ 0 h 42"/>
                </a:gdLst>
                <a:ahLst/>
                <a:cxnLst>
                  <a:cxn ang="0">
                    <a:pos x="T0" y="T1"/>
                  </a:cxn>
                  <a:cxn ang="0">
                    <a:pos x="T2" y="T3"/>
                  </a:cxn>
                  <a:cxn ang="0">
                    <a:pos x="T4" y="T5"/>
                  </a:cxn>
                </a:cxnLst>
                <a:rect l="0" t="0" r="r" b="b"/>
                <a:pathLst>
                  <a:path w="161" h="42">
                    <a:moveTo>
                      <a:pt x="161" y="29"/>
                    </a:moveTo>
                    <a:cubicBezTo>
                      <a:pt x="143" y="37"/>
                      <a:pt x="123" y="42"/>
                      <a:pt x="101" y="42"/>
                    </a:cubicBezTo>
                    <a:cubicBezTo>
                      <a:pt x="62" y="42"/>
                      <a:pt x="26" y="26"/>
                      <a:pt x="0"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8" name="Freeform 41">
                <a:extLst>
                  <a:ext uri="{FF2B5EF4-FFF2-40B4-BE49-F238E27FC236}">
                    <a16:creationId xmlns:a16="http://schemas.microsoft.com/office/drawing/2014/main" id="{29399009-873D-492A-9F63-188EF9A47305}"/>
                  </a:ext>
                </a:extLst>
              </p:cNvPr>
              <p:cNvSpPr>
                <a:spLocks/>
              </p:cNvSpPr>
              <p:nvPr/>
            </p:nvSpPr>
            <p:spPr bwMode="auto">
              <a:xfrm>
                <a:off x="5771" y="2359"/>
                <a:ext cx="102" cy="215"/>
              </a:xfrm>
              <a:custGeom>
                <a:avLst/>
                <a:gdLst>
                  <a:gd name="T0" fmla="*/ 0 w 74"/>
                  <a:gd name="T1" fmla="*/ 0 h 157"/>
                  <a:gd name="T2" fmla="*/ 74 w 74"/>
                  <a:gd name="T3" fmla="*/ 126 h 157"/>
                  <a:gd name="T4" fmla="*/ 71 w 74"/>
                  <a:gd name="T5" fmla="*/ 157 h 157"/>
                </a:gdLst>
                <a:ahLst/>
                <a:cxnLst>
                  <a:cxn ang="0">
                    <a:pos x="T0" y="T1"/>
                  </a:cxn>
                  <a:cxn ang="0">
                    <a:pos x="T2" y="T3"/>
                  </a:cxn>
                  <a:cxn ang="0">
                    <a:pos x="T4" y="T5"/>
                  </a:cxn>
                </a:cxnLst>
                <a:rect l="0" t="0" r="r" b="b"/>
                <a:pathLst>
                  <a:path w="74" h="157">
                    <a:moveTo>
                      <a:pt x="0" y="0"/>
                    </a:moveTo>
                    <a:cubicBezTo>
                      <a:pt x="44" y="24"/>
                      <a:pt x="74" y="72"/>
                      <a:pt x="74" y="126"/>
                    </a:cubicBezTo>
                    <a:cubicBezTo>
                      <a:pt x="74" y="137"/>
                      <a:pt x="73" y="147"/>
                      <a:pt x="71" y="157"/>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79" name="Freeform 42">
                <a:extLst>
                  <a:ext uri="{FF2B5EF4-FFF2-40B4-BE49-F238E27FC236}">
                    <a16:creationId xmlns:a16="http://schemas.microsoft.com/office/drawing/2014/main" id="{DEA970CD-DD63-4D76-A335-2C157B3192DB}"/>
                  </a:ext>
                </a:extLst>
              </p:cNvPr>
              <p:cNvSpPr>
                <a:spLocks/>
              </p:cNvSpPr>
              <p:nvPr/>
            </p:nvSpPr>
            <p:spPr bwMode="auto">
              <a:xfrm>
                <a:off x="5482" y="2343"/>
                <a:ext cx="141" cy="182"/>
              </a:xfrm>
              <a:custGeom>
                <a:avLst/>
                <a:gdLst>
                  <a:gd name="T0" fmla="*/ 0 w 103"/>
                  <a:gd name="T1" fmla="*/ 133 h 133"/>
                  <a:gd name="T2" fmla="*/ 103 w 103"/>
                  <a:gd name="T3" fmla="*/ 0 h 133"/>
                </a:gdLst>
                <a:ahLst/>
                <a:cxnLst>
                  <a:cxn ang="0">
                    <a:pos x="T0" y="T1"/>
                  </a:cxn>
                  <a:cxn ang="0">
                    <a:pos x="T2" y="T3"/>
                  </a:cxn>
                </a:cxnLst>
                <a:rect l="0" t="0" r="r" b="b"/>
                <a:pathLst>
                  <a:path w="103" h="133">
                    <a:moveTo>
                      <a:pt x="0" y="133"/>
                    </a:moveTo>
                    <a:cubicBezTo>
                      <a:pt x="2" y="70"/>
                      <a:pt x="45" y="17"/>
                      <a:pt x="103" y="0"/>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grpSp>
        <p:nvGrpSpPr>
          <p:cNvPr id="7" name="Group 6">
            <a:extLst>
              <a:ext uri="{FF2B5EF4-FFF2-40B4-BE49-F238E27FC236}">
                <a16:creationId xmlns:a16="http://schemas.microsoft.com/office/drawing/2014/main" id="{DABBFF97-3BB2-4BB7-A69A-9D1FC10FF351}"/>
              </a:ext>
            </a:extLst>
          </p:cNvPr>
          <p:cNvGrpSpPr/>
          <p:nvPr/>
        </p:nvGrpSpPr>
        <p:grpSpPr>
          <a:xfrm>
            <a:off x="971684" y="2220822"/>
            <a:ext cx="590870" cy="590870"/>
            <a:chOff x="4528436" y="4739763"/>
            <a:chExt cx="790575" cy="790575"/>
          </a:xfrm>
        </p:grpSpPr>
        <p:sp>
          <p:nvSpPr>
            <p:cNvPr id="251" name="Rectangle 250">
              <a:extLst>
                <a:ext uri="{FF2B5EF4-FFF2-40B4-BE49-F238E27FC236}">
                  <a16:creationId xmlns:a16="http://schemas.microsoft.com/office/drawing/2014/main" id="{D4EAB857-FB8F-4BF3-BD1C-024E03E35208}"/>
                </a:ext>
              </a:extLst>
            </p:cNvPr>
            <p:cNvSpPr/>
            <p:nvPr/>
          </p:nvSpPr>
          <p:spPr>
            <a:xfrm>
              <a:off x="4528436" y="4739763"/>
              <a:ext cx="790575" cy="790575"/>
            </a:xfrm>
            <a:prstGeom prst="rect">
              <a:avLst/>
            </a:prstGeom>
            <a:solidFill>
              <a:srgbClr val="36482A"/>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Shopping</a:t>
              </a:r>
              <a:r>
                <a:rPr kumimoji="0" lang="en-US" sz="700" b="0" i="0" u="none" strike="noStrike" kern="1200" cap="none" spc="0" normalizeH="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 Cart</a:t>
              </a:r>
              <a:endParaRPr kumimoji="0" lang="en-US" sz="7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252" name="Group 251">
              <a:extLst>
                <a:ext uri="{FF2B5EF4-FFF2-40B4-BE49-F238E27FC236}">
                  <a16:creationId xmlns:a16="http://schemas.microsoft.com/office/drawing/2014/main" id="{94879171-DC7C-4CAE-A6B6-CEF973FDE92D}"/>
                </a:ext>
              </a:extLst>
            </p:cNvPr>
            <p:cNvGrpSpPr/>
            <p:nvPr/>
          </p:nvGrpSpPr>
          <p:grpSpPr>
            <a:xfrm>
              <a:off x="4720148" y="4870777"/>
              <a:ext cx="325011" cy="298656"/>
              <a:chOff x="8966201" y="5446713"/>
              <a:chExt cx="541338" cy="511175"/>
            </a:xfrm>
          </p:grpSpPr>
          <p:sp>
            <p:nvSpPr>
              <p:cNvPr id="253" name="Freeform 115">
                <a:extLst>
                  <a:ext uri="{FF2B5EF4-FFF2-40B4-BE49-F238E27FC236}">
                    <a16:creationId xmlns:a16="http://schemas.microsoft.com/office/drawing/2014/main" id="{BB967484-4488-4DCD-836E-5B5FB5CD80CA}"/>
                  </a:ext>
                </a:extLst>
              </p:cNvPr>
              <p:cNvSpPr>
                <a:spLocks noEditPoints="1"/>
              </p:cNvSpPr>
              <p:nvPr/>
            </p:nvSpPr>
            <p:spPr bwMode="auto">
              <a:xfrm>
                <a:off x="9070976" y="5551488"/>
                <a:ext cx="436563" cy="260350"/>
              </a:xfrm>
              <a:custGeom>
                <a:avLst/>
                <a:gdLst>
                  <a:gd name="T0" fmla="*/ 48 w 275"/>
                  <a:gd name="T1" fmla="*/ 161 h 164"/>
                  <a:gd name="T2" fmla="*/ 239 w 275"/>
                  <a:gd name="T3" fmla="*/ 161 h 164"/>
                  <a:gd name="T4" fmla="*/ 275 w 275"/>
                  <a:gd name="T5" fmla="*/ 0 h 164"/>
                  <a:gd name="T6" fmla="*/ 0 w 275"/>
                  <a:gd name="T7" fmla="*/ 0 h 164"/>
                  <a:gd name="T8" fmla="*/ 48 w 275"/>
                  <a:gd name="T9" fmla="*/ 164 h 164"/>
                  <a:gd name="T10" fmla="*/ 48 w 275"/>
                  <a:gd name="T11" fmla="*/ 164 h 164"/>
                </a:gdLst>
                <a:ahLst/>
                <a:cxnLst>
                  <a:cxn ang="0">
                    <a:pos x="T0" y="T1"/>
                  </a:cxn>
                  <a:cxn ang="0">
                    <a:pos x="T2" y="T3"/>
                  </a:cxn>
                  <a:cxn ang="0">
                    <a:pos x="T4" y="T5"/>
                  </a:cxn>
                  <a:cxn ang="0">
                    <a:pos x="T6" y="T7"/>
                  </a:cxn>
                  <a:cxn ang="0">
                    <a:pos x="T8" y="T9"/>
                  </a:cxn>
                  <a:cxn ang="0">
                    <a:pos x="T10" y="T11"/>
                  </a:cxn>
                </a:cxnLst>
                <a:rect l="0" t="0" r="r" b="b"/>
                <a:pathLst>
                  <a:path w="275" h="164">
                    <a:moveTo>
                      <a:pt x="48" y="161"/>
                    </a:moveTo>
                    <a:lnTo>
                      <a:pt x="239" y="161"/>
                    </a:lnTo>
                    <a:lnTo>
                      <a:pt x="275" y="0"/>
                    </a:lnTo>
                    <a:lnTo>
                      <a:pt x="0" y="0"/>
                    </a:lnTo>
                    <a:moveTo>
                      <a:pt x="48" y="164"/>
                    </a:moveTo>
                    <a:lnTo>
                      <a:pt x="48" y="164"/>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4" name="Oval 116">
                <a:extLst>
                  <a:ext uri="{FF2B5EF4-FFF2-40B4-BE49-F238E27FC236}">
                    <a16:creationId xmlns:a16="http://schemas.microsoft.com/office/drawing/2014/main" id="{988AAEB6-610E-4DE7-8F06-612E65DE340F}"/>
                  </a:ext>
                </a:extLst>
              </p:cNvPr>
              <p:cNvSpPr>
                <a:spLocks noChangeArrowheads="1"/>
              </p:cNvSpPr>
              <p:nvPr/>
            </p:nvSpPr>
            <p:spPr bwMode="auto">
              <a:xfrm>
                <a:off x="9136063"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5" name="Oval 117">
                <a:extLst>
                  <a:ext uri="{FF2B5EF4-FFF2-40B4-BE49-F238E27FC236}">
                    <a16:creationId xmlns:a16="http://schemas.microsoft.com/office/drawing/2014/main" id="{62EEFD08-71C2-4CB1-AE6C-704EBD3A6668}"/>
                  </a:ext>
                </a:extLst>
              </p:cNvPr>
              <p:cNvSpPr>
                <a:spLocks noChangeArrowheads="1"/>
              </p:cNvSpPr>
              <p:nvPr/>
            </p:nvSpPr>
            <p:spPr bwMode="auto">
              <a:xfrm>
                <a:off x="9353551" y="5875338"/>
                <a:ext cx="82550" cy="82550"/>
              </a:xfrm>
              <a:prstGeom prst="ellipse">
                <a:avLst/>
              </a:pr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6" name="Line 118">
                <a:extLst>
                  <a:ext uri="{FF2B5EF4-FFF2-40B4-BE49-F238E27FC236}">
                    <a16:creationId xmlns:a16="http://schemas.microsoft.com/office/drawing/2014/main" id="{47D0DBE4-0BCF-43B2-8E82-4E8F0F81A7E7}"/>
                  </a:ext>
                </a:extLst>
              </p:cNvPr>
              <p:cNvSpPr>
                <a:spLocks noChangeShapeType="1"/>
              </p:cNvSpPr>
              <p:nvPr/>
            </p:nvSpPr>
            <p:spPr bwMode="auto">
              <a:xfrm>
                <a:off x="9166226" y="589438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7" name="Line 119">
                <a:extLst>
                  <a:ext uri="{FF2B5EF4-FFF2-40B4-BE49-F238E27FC236}">
                    <a16:creationId xmlns:a16="http://schemas.microsoft.com/office/drawing/2014/main" id="{D1AF83FE-7C17-4830-BFE9-B40055391D17}"/>
                  </a:ext>
                </a:extLst>
              </p:cNvPr>
              <p:cNvSpPr>
                <a:spLocks noChangeShapeType="1"/>
              </p:cNvSpPr>
              <p:nvPr/>
            </p:nvSpPr>
            <p:spPr bwMode="auto">
              <a:xfrm>
                <a:off x="9142413" y="5799138"/>
                <a:ext cx="0"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8" name="Freeform 120">
                <a:extLst>
                  <a:ext uri="{FF2B5EF4-FFF2-40B4-BE49-F238E27FC236}">
                    <a16:creationId xmlns:a16="http://schemas.microsoft.com/office/drawing/2014/main" id="{ED507814-5581-4DCB-8F26-274D1D110005}"/>
                  </a:ext>
                </a:extLst>
              </p:cNvPr>
              <p:cNvSpPr>
                <a:spLocks/>
              </p:cNvSpPr>
              <p:nvPr/>
            </p:nvSpPr>
            <p:spPr bwMode="auto">
              <a:xfrm>
                <a:off x="8966201" y="5446713"/>
                <a:ext cx="195263" cy="428625"/>
              </a:xfrm>
              <a:custGeom>
                <a:avLst/>
                <a:gdLst>
                  <a:gd name="T0" fmla="*/ 123 w 123"/>
                  <a:gd name="T1" fmla="*/ 270 h 270"/>
                  <a:gd name="T2" fmla="*/ 55 w 123"/>
                  <a:gd name="T3" fmla="*/ 0 h 270"/>
                  <a:gd name="T4" fmla="*/ 0 w 123"/>
                  <a:gd name="T5" fmla="*/ 0 h 270"/>
                </a:gdLst>
                <a:ahLst/>
                <a:cxnLst>
                  <a:cxn ang="0">
                    <a:pos x="T0" y="T1"/>
                  </a:cxn>
                  <a:cxn ang="0">
                    <a:pos x="T2" y="T3"/>
                  </a:cxn>
                  <a:cxn ang="0">
                    <a:pos x="T4" y="T5"/>
                  </a:cxn>
                </a:cxnLst>
                <a:rect l="0" t="0" r="r" b="b"/>
                <a:pathLst>
                  <a:path w="123" h="270">
                    <a:moveTo>
                      <a:pt x="123" y="270"/>
                    </a:moveTo>
                    <a:lnTo>
                      <a:pt x="55" y="0"/>
                    </a:lnTo>
                    <a:lnTo>
                      <a:pt x="0" y="0"/>
                    </a:lnTo>
                  </a:path>
                </a:pathLst>
              </a:custGeom>
              <a:noFill/>
              <a:ln w="952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59" name="Line 121">
                <a:extLst>
                  <a:ext uri="{FF2B5EF4-FFF2-40B4-BE49-F238E27FC236}">
                    <a16:creationId xmlns:a16="http://schemas.microsoft.com/office/drawing/2014/main" id="{BFBC5B0D-3E4C-465F-A766-41522E9927DB}"/>
                  </a:ext>
                </a:extLst>
              </p:cNvPr>
              <p:cNvSpPr>
                <a:spLocks noChangeShapeType="1"/>
              </p:cNvSpPr>
              <p:nvPr/>
            </p:nvSpPr>
            <p:spPr bwMode="auto">
              <a:xfrm>
                <a:off x="9177338" y="5875338"/>
                <a:ext cx="217488" cy="0"/>
              </a:xfrm>
              <a:prstGeom prst="line">
                <a:avLst/>
              </a:prstGeom>
              <a:noFill/>
              <a:ln w="9525"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700" dirty="0">
                  <a:latin typeface="Amazon Ember" panose="020B0603020204020204" pitchFamily="34" charset="0"/>
                  <a:ea typeface="Amazon Ember" panose="020B0603020204020204" pitchFamily="34" charset="0"/>
                  <a:cs typeface="Amazon Ember" panose="020B0603020204020204" pitchFamily="34" charset="0"/>
                </a:endParaRPr>
              </a:p>
            </p:txBody>
          </p:sp>
        </p:grpSp>
      </p:grpSp>
    </p:spTree>
    <p:extLst>
      <p:ext uri="{BB962C8B-B14F-4D97-AF65-F5344CB8AC3E}">
        <p14:creationId xmlns:p14="http://schemas.microsoft.com/office/powerpoint/2010/main" val="11001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Berlin</Template>
  <TotalTime>2711</TotalTime>
  <Words>1503</Words>
  <Application>Microsoft Macintosh PowerPoint</Application>
  <PresentationFormat>On-screen Show (16:9)</PresentationFormat>
  <Paragraphs>242</Paragraphs>
  <Slides>23</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Amazon Ember</vt:lpstr>
      <vt:lpstr>Amazon Ember Heavy</vt:lpstr>
      <vt:lpstr>Amazon Ember Light</vt:lpstr>
      <vt:lpstr>Amazon Ember Regular</vt:lpstr>
      <vt:lpstr>Arial</vt:lpstr>
      <vt:lpstr>Calibri</vt:lpstr>
      <vt:lpstr>Consolas</vt:lpstr>
      <vt:lpstr>Helvetica Neue</vt:lpstr>
      <vt:lpstr>Lucida Console</vt:lpstr>
      <vt:lpstr>Lucida Sans Unicode</vt:lpstr>
      <vt:lpstr>Mangal</vt:lpstr>
      <vt:lpstr>Verdana</vt:lpstr>
      <vt:lpstr>DeckTemplate-AWS</vt:lpstr>
      <vt:lpstr>PowerPoint Presentation</vt:lpstr>
      <vt:lpstr>PowerPoint Presentation</vt:lpstr>
      <vt:lpstr>A Typical Application with Microservices</vt:lpstr>
      <vt:lpstr>Microservices and Containers</vt:lpstr>
      <vt:lpstr>Running Containers</vt:lpstr>
      <vt:lpstr>Running Containers at Scale</vt:lpstr>
      <vt:lpstr>Running Containers on AWS</vt:lpstr>
      <vt:lpstr>Running Containers with ECS</vt:lpstr>
      <vt:lpstr>PowerPoint Presentation</vt:lpstr>
      <vt:lpstr>PowerPoint Presentation</vt:lpstr>
      <vt:lpstr>EKS Core Tenets</vt:lpstr>
      <vt:lpstr>PowerPoint Presentation</vt:lpstr>
      <vt:lpstr>Application Deployment using Helm on Kubernetes</vt:lpstr>
      <vt:lpstr>AWS CodePipeline – CI/CD with Kubernetes</vt:lpstr>
      <vt:lpstr>PowerPoint Presentation</vt:lpstr>
      <vt:lpstr>Spectrum of Serverless at AWS</vt:lpstr>
      <vt:lpstr>Serverless Application Model</vt:lpstr>
      <vt:lpstr>Deployment using AWS Lambda</vt:lpstr>
      <vt:lpstr>PowerPoint Presentation</vt:lpstr>
      <vt:lpstr>X-Ray Service</vt:lpstr>
      <vt:lpstr>X-Ray Workflow</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141</cp:revision>
  <dcterms:created xsi:type="dcterms:W3CDTF">2015-11-23T23:45:57Z</dcterms:created>
  <dcterms:modified xsi:type="dcterms:W3CDTF">2018-03-26T14:14:43Z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